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269" r:id="rId6"/>
    <p:sldId id="270" r:id="rId7"/>
    <p:sldId id="265" r:id="rId8"/>
    <p:sldId id="258" r:id="rId9"/>
    <p:sldId id="261" r:id="rId10"/>
    <p:sldId id="262" r:id="rId11"/>
    <p:sldId id="263" r:id="rId12"/>
    <p:sldId id="264" r:id="rId13"/>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A81F"/>
    <a:srgbClr val="2495CC"/>
    <a:srgbClr val="204CC5"/>
    <a:srgbClr val="00A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DF4B9-1C00-9A99-0E87-7F2E1DD9FF8E}" v="28" dt="2023-01-27T17:31:51.44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1" d="100"/>
          <a:sy n="111" d="100"/>
        </p:scale>
        <p:origin x="594" y="9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Isabel Pena Medina" userId="S::pampena@poderjudicial.gob.do::ebbd3c9a-66a6-44b2-8342-bc3b8e6418f4" providerId="AD" clId="Web-{804DF4B9-1C00-9A99-0E87-7F2E1DD9FF8E}"/>
    <pc:docChg chg="modSld">
      <pc:chgData name="Pamela Isabel Pena Medina" userId="S::pampena@poderjudicial.gob.do::ebbd3c9a-66a6-44b2-8342-bc3b8e6418f4" providerId="AD" clId="Web-{804DF4B9-1C00-9A99-0E87-7F2E1DD9FF8E}" dt="2023-01-27T17:31:49.596" v="26" actId="20577"/>
      <pc:docMkLst>
        <pc:docMk/>
      </pc:docMkLst>
      <pc:sldChg chg="modSp">
        <pc:chgData name="Pamela Isabel Pena Medina" userId="S::pampena@poderjudicial.gob.do::ebbd3c9a-66a6-44b2-8342-bc3b8e6418f4" providerId="AD" clId="Web-{804DF4B9-1C00-9A99-0E87-7F2E1DD9FF8E}" dt="2023-01-27T17:29:45.030" v="12"/>
        <pc:sldMkLst>
          <pc:docMk/>
          <pc:sldMk cId="1585295732" sldId="258"/>
        </pc:sldMkLst>
        <pc:graphicFrameChg chg="mod modGraphic">
          <ac:chgData name="Pamela Isabel Pena Medina" userId="S::pampena@poderjudicial.gob.do::ebbd3c9a-66a6-44b2-8342-bc3b8e6418f4" providerId="AD" clId="Web-{804DF4B9-1C00-9A99-0E87-7F2E1DD9FF8E}" dt="2023-01-27T17:29:45.030" v="12"/>
          <ac:graphicFrameMkLst>
            <pc:docMk/>
            <pc:sldMk cId="1585295732" sldId="258"/>
            <ac:graphicFrameMk id="19" creationId="{B5AFADE2-B68E-9BE7-F0D8-14A182A4110D}"/>
          </ac:graphicFrameMkLst>
        </pc:graphicFrameChg>
      </pc:sldChg>
      <pc:sldChg chg="modSp">
        <pc:chgData name="Pamela Isabel Pena Medina" userId="S::pampena@poderjudicial.gob.do::ebbd3c9a-66a6-44b2-8342-bc3b8e6418f4" providerId="AD" clId="Web-{804DF4B9-1C00-9A99-0E87-7F2E1DD9FF8E}" dt="2023-01-27T17:30:11.640" v="24"/>
        <pc:sldMkLst>
          <pc:docMk/>
          <pc:sldMk cId="3462667667" sldId="261"/>
        </pc:sldMkLst>
        <pc:graphicFrameChg chg="mod modGraphic">
          <ac:chgData name="Pamela Isabel Pena Medina" userId="S::pampena@poderjudicial.gob.do::ebbd3c9a-66a6-44b2-8342-bc3b8e6418f4" providerId="AD" clId="Web-{804DF4B9-1C00-9A99-0E87-7F2E1DD9FF8E}" dt="2023-01-27T17:30:11.640" v="24"/>
          <ac:graphicFrameMkLst>
            <pc:docMk/>
            <pc:sldMk cId="3462667667" sldId="261"/>
            <ac:graphicFrameMk id="14" creationId="{F02BBF96-D47E-D38E-0800-7309C7F28578}"/>
          </ac:graphicFrameMkLst>
        </pc:graphicFrameChg>
      </pc:sldChg>
      <pc:sldChg chg="modSp">
        <pc:chgData name="Pamela Isabel Pena Medina" userId="S::pampena@poderjudicial.gob.do::ebbd3c9a-66a6-44b2-8342-bc3b8e6418f4" providerId="AD" clId="Web-{804DF4B9-1C00-9A99-0E87-7F2E1DD9FF8E}" dt="2023-01-27T17:29:06.514" v="6"/>
        <pc:sldMkLst>
          <pc:docMk/>
          <pc:sldMk cId="1899528639" sldId="265"/>
        </pc:sldMkLst>
        <pc:grpChg chg="mod">
          <ac:chgData name="Pamela Isabel Pena Medina" userId="S::pampena@poderjudicial.gob.do::ebbd3c9a-66a6-44b2-8342-bc3b8e6418f4" providerId="AD" clId="Web-{804DF4B9-1C00-9A99-0E87-7F2E1DD9FF8E}" dt="2023-01-27T17:28:57.451" v="0" actId="1076"/>
          <ac:grpSpMkLst>
            <pc:docMk/>
            <pc:sldMk cId="1899528639" sldId="265"/>
            <ac:grpSpMk id="2" creationId="{C4271D1F-A507-AEAD-6CA0-D94D1AF697D2}"/>
          </ac:grpSpMkLst>
        </pc:grpChg>
        <pc:graphicFrameChg chg="mod modGraphic">
          <ac:chgData name="Pamela Isabel Pena Medina" userId="S::pampena@poderjudicial.gob.do::ebbd3c9a-66a6-44b2-8342-bc3b8e6418f4" providerId="AD" clId="Web-{804DF4B9-1C00-9A99-0E87-7F2E1DD9FF8E}" dt="2023-01-27T17:29:06.514" v="6"/>
          <ac:graphicFrameMkLst>
            <pc:docMk/>
            <pc:sldMk cId="1899528639" sldId="265"/>
            <ac:graphicFrameMk id="14" creationId="{F02BBF96-D47E-D38E-0800-7309C7F28578}"/>
          </ac:graphicFrameMkLst>
        </pc:graphicFrameChg>
      </pc:sldChg>
      <pc:sldChg chg="modSp">
        <pc:chgData name="Pamela Isabel Pena Medina" userId="S::pampena@poderjudicial.gob.do::ebbd3c9a-66a6-44b2-8342-bc3b8e6418f4" providerId="AD" clId="Web-{804DF4B9-1C00-9A99-0E87-7F2E1DD9FF8E}" dt="2023-01-27T17:31:49.596" v="26" actId="20577"/>
        <pc:sldMkLst>
          <pc:docMk/>
          <pc:sldMk cId="2868400296" sldId="270"/>
        </pc:sldMkLst>
        <pc:spChg chg="mod">
          <ac:chgData name="Pamela Isabel Pena Medina" userId="S::pampena@poderjudicial.gob.do::ebbd3c9a-66a6-44b2-8342-bc3b8e6418f4" providerId="AD" clId="Web-{804DF4B9-1C00-9A99-0E87-7F2E1DD9FF8E}" dt="2023-01-27T17:31:49.596" v="26" actId="20577"/>
          <ac:spMkLst>
            <pc:docMk/>
            <pc:sldMk cId="2868400296" sldId="270"/>
            <ac:spMk id="5" creationId="{C8B33FD3-2D39-161C-0B96-9AE2D13265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D57D2-4F1C-498E-B270-46E8DEE41183}" type="datetimeFigureOut">
              <a:rPr lang="es-DO" smtClean="0"/>
              <a:t>27/1/2023</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3AF8A-1FAD-41A1-8895-22415A5485B1}" type="slidenum">
              <a:rPr lang="es-DO" smtClean="0"/>
              <a:t>‹#›</a:t>
            </a:fld>
            <a:endParaRPr lang="es-DO"/>
          </a:p>
        </p:txBody>
      </p:sp>
    </p:spTree>
    <p:extLst>
      <p:ext uri="{BB962C8B-B14F-4D97-AF65-F5344CB8AC3E}">
        <p14:creationId xmlns:p14="http://schemas.microsoft.com/office/powerpoint/2010/main" val="268472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3</a:t>
            </a:fld>
            <a:endParaRPr lang="es-DO"/>
          </a:p>
        </p:txBody>
      </p:sp>
    </p:spTree>
    <p:extLst>
      <p:ext uri="{BB962C8B-B14F-4D97-AF65-F5344CB8AC3E}">
        <p14:creationId xmlns:p14="http://schemas.microsoft.com/office/powerpoint/2010/main" val="232455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4</a:t>
            </a:fld>
            <a:endParaRPr lang="es-DO"/>
          </a:p>
        </p:txBody>
      </p:sp>
    </p:spTree>
    <p:extLst>
      <p:ext uri="{BB962C8B-B14F-4D97-AF65-F5344CB8AC3E}">
        <p14:creationId xmlns:p14="http://schemas.microsoft.com/office/powerpoint/2010/main" val="422375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5</a:t>
            </a:fld>
            <a:endParaRPr lang="es-DO"/>
          </a:p>
        </p:txBody>
      </p:sp>
    </p:spTree>
    <p:extLst>
      <p:ext uri="{BB962C8B-B14F-4D97-AF65-F5344CB8AC3E}">
        <p14:creationId xmlns:p14="http://schemas.microsoft.com/office/powerpoint/2010/main" val="391891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6</a:t>
            </a:fld>
            <a:endParaRPr lang="es-DO"/>
          </a:p>
        </p:txBody>
      </p:sp>
    </p:spTree>
    <p:extLst>
      <p:ext uri="{BB962C8B-B14F-4D97-AF65-F5344CB8AC3E}">
        <p14:creationId xmlns:p14="http://schemas.microsoft.com/office/powerpoint/2010/main" val="327278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7</a:t>
            </a:fld>
            <a:endParaRPr lang="es-DO"/>
          </a:p>
        </p:txBody>
      </p:sp>
    </p:spTree>
    <p:extLst>
      <p:ext uri="{BB962C8B-B14F-4D97-AF65-F5344CB8AC3E}">
        <p14:creationId xmlns:p14="http://schemas.microsoft.com/office/powerpoint/2010/main" val="92091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8</a:t>
            </a:fld>
            <a:endParaRPr lang="es-DO"/>
          </a:p>
        </p:txBody>
      </p:sp>
    </p:spTree>
    <p:extLst>
      <p:ext uri="{BB962C8B-B14F-4D97-AF65-F5344CB8AC3E}">
        <p14:creationId xmlns:p14="http://schemas.microsoft.com/office/powerpoint/2010/main" val="193347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C8C5A7-D693-23D9-8B87-DA27FC01E79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B933B48B-3772-18CC-59F1-3FEBFAEA7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6BBF77D6-DB9D-7A7C-07F4-82836A293AE4}"/>
              </a:ext>
            </a:extLst>
          </p:cNvPr>
          <p:cNvSpPr>
            <a:spLocks noGrp="1"/>
          </p:cNvSpPr>
          <p:nvPr>
            <p:ph type="dt" sz="half" idx="10"/>
          </p:nvPr>
        </p:nvSpPr>
        <p:spPr/>
        <p:txBody>
          <a:bodyPr/>
          <a:lstStyle/>
          <a:p>
            <a:fld id="{E8E96C91-E6F2-4F31-9722-AB1692B681F7}" type="datetimeFigureOut">
              <a:rPr lang="es-DO" smtClean="0"/>
              <a:t>27/1/2023</a:t>
            </a:fld>
            <a:endParaRPr lang="es-DO"/>
          </a:p>
        </p:txBody>
      </p:sp>
      <p:sp>
        <p:nvSpPr>
          <p:cNvPr id="5" name="Marcador de pie de página 4">
            <a:extLst>
              <a:ext uri="{FF2B5EF4-FFF2-40B4-BE49-F238E27FC236}">
                <a16:creationId xmlns:a16="http://schemas.microsoft.com/office/drawing/2014/main" id="{8D1FB11F-C544-D02D-2EB5-46EAF6C87E5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4B69D96-7DCB-D0A2-C427-7BAEAE009D2A}"/>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286548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779FE-1570-9317-56B3-0B836649D1DC}"/>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3D44660-29B1-0A5A-DA91-F1A7F6E3D4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CC6136F9-47DB-8159-3AF8-312EDDF90C25}"/>
              </a:ext>
            </a:extLst>
          </p:cNvPr>
          <p:cNvSpPr>
            <a:spLocks noGrp="1"/>
          </p:cNvSpPr>
          <p:nvPr>
            <p:ph type="dt" sz="half" idx="10"/>
          </p:nvPr>
        </p:nvSpPr>
        <p:spPr/>
        <p:txBody>
          <a:bodyPr/>
          <a:lstStyle/>
          <a:p>
            <a:fld id="{E8E96C91-E6F2-4F31-9722-AB1692B681F7}" type="datetimeFigureOut">
              <a:rPr lang="es-DO" smtClean="0"/>
              <a:t>27/1/2023</a:t>
            </a:fld>
            <a:endParaRPr lang="es-DO"/>
          </a:p>
        </p:txBody>
      </p:sp>
      <p:sp>
        <p:nvSpPr>
          <p:cNvPr id="5" name="Marcador de pie de página 4">
            <a:extLst>
              <a:ext uri="{FF2B5EF4-FFF2-40B4-BE49-F238E27FC236}">
                <a16:creationId xmlns:a16="http://schemas.microsoft.com/office/drawing/2014/main" id="{CBAEA2C8-DA6A-F3BD-2C3A-32B5DA0B786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528B7F3-64E3-7098-9E78-2F86A753D2CB}"/>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281532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14FC57-828C-19CB-7BF2-645AAFC9A8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3E45C7FA-1998-4AEC-00F9-751CF275269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A92B4E1-ACBC-E1FA-6F6E-6E1AD254EF5B}"/>
              </a:ext>
            </a:extLst>
          </p:cNvPr>
          <p:cNvSpPr>
            <a:spLocks noGrp="1"/>
          </p:cNvSpPr>
          <p:nvPr>
            <p:ph type="dt" sz="half" idx="10"/>
          </p:nvPr>
        </p:nvSpPr>
        <p:spPr/>
        <p:txBody>
          <a:bodyPr/>
          <a:lstStyle/>
          <a:p>
            <a:fld id="{E8E96C91-E6F2-4F31-9722-AB1692B681F7}" type="datetimeFigureOut">
              <a:rPr lang="es-DO" smtClean="0"/>
              <a:t>27/1/2023</a:t>
            </a:fld>
            <a:endParaRPr lang="es-DO"/>
          </a:p>
        </p:txBody>
      </p:sp>
      <p:sp>
        <p:nvSpPr>
          <p:cNvPr id="5" name="Marcador de pie de página 4">
            <a:extLst>
              <a:ext uri="{FF2B5EF4-FFF2-40B4-BE49-F238E27FC236}">
                <a16:creationId xmlns:a16="http://schemas.microsoft.com/office/drawing/2014/main" id="{C5E9E50C-30D4-C8C1-E3D1-7917D6BDC1B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64AB906-1613-2184-E23D-268DBD0BC983}"/>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102442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6DF6A-9658-4B91-B6EE-84E06AFBACB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AEB0EFD4-A1C2-47F3-BD15-30BFF236C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43A21ED-0C41-40A6-AE0D-3188399C9F6B}"/>
              </a:ext>
            </a:extLst>
          </p:cNvPr>
          <p:cNvSpPr>
            <a:spLocks noGrp="1"/>
          </p:cNvSpPr>
          <p:nvPr>
            <p:ph type="dt" sz="half" idx="10"/>
          </p:nvPr>
        </p:nvSpPr>
        <p:spPr/>
        <p:txBody>
          <a:bodyPr/>
          <a:lstStyle/>
          <a:p>
            <a:fld id="{DD4C9CF0-D3FB-4801-8F12-A5A13983600D}" type="datetimeFigureOut">
              <a:rPr lang="es-DO" smtClean="0"/>
              <a:t>27/1/2023</a:t>
            </a:fld>
            <a:endParaRPr lang="es-DO"/>
          </a:p>
        </p:txBody>
      </p:sp>
      <p:sp>
        <p:nvSpPr>
          <p:cNvPr id="5" name="Marcador de pie de página 4">
            <a:extLst>
              <a:ext uri="{FF2B5EF4-FFF2-40B4-BE49-F238E27FC236}">
                <a16:creationId xmlns:a16="http://schemas.microsoft.com/office/drawing/2014/main" id="{E6857833-BDCC-4AD1-922F-F200FCAA78F7}"/>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0F49975-DC5B-46E7-B7C2-91B87DB1B1C0}"/>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3027462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1D67DB-41A2-459B-8328-A29DEE33A3B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D13E386C-3C36-4A03-AE26-456499F241B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68710740-EC63-42C0-A44F-7D593B9680E4}"/>
              </a:ext>
            </a:extLst>
          </p:cNvPr>
          <p:cNvSpPr>
            <a:spLocks noGrp="1"/>
          </p:cNvSpPr>
          <p:nvPr>
            <p:ph type="dt" sz="half" idx="10"/>
          </p:nvPr>
        </p:nvSpPr>
        <p:spPr/>
        <p:txBody>
          <a:bodyPr/>
          <a:lstStyle/>
          <a:p>
            <a:fld id="{DD4C9CF0-D3FB-4801-8F12-A5A13983600D}" type="datetimeFigureOut">
              <a:rPr lang="es-DO" smtClean="0"/>
              <a:t>27/1/2023</a:t>
            </a:fld>
            <a:endParaRPr lang="es-DO"/>
          </a:p>
        </p:txBody>
      </p:sp>
      <p:sp>
        <p:nvSpPr>
          <p:cNvPr id="5" name="Marcador de pie de página 4">
            <a:extLst>
              <a:ext uri="{FF2B5EF4-FFF2-40B4-BE49-F238E27FC236}">
                <a16:creationId xmlns:a16="http://schemas.microsoft.com/office/drawing/2014/main" id="{9C37A505-FF1A-40A6-BB12-13BE61F83DB4}"/>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9539A21-222B-481D-898A-D6E25628EFB8}"/>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266449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D4476-9CFB-4DAE-97EE-451A95C0DDE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44E1237E-3B6F-407F-AAF8-05F6941F5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831B6F4-A949-4DFF-90FF-0E54F0600FA6}"/>
              </a:ext>
            </a:extLst>
          </p:cNvPr>
          <p:cNvSpPr>
            <a:spLocks noGrp="1"/>
          </p:cNvSpPr>
          <p:nvPr>
            <p:ph type="dt" sz="half" idx="10"/>
          </p:nvPr>
        </p:nvSpPr>
        <p:spPr/>
        <p:txBody>
          <a:bodyPr/>
          <a:lstStyle/>
          <a:p>
            <a:fld id="{DD4C9CF0-D3FB-4801-8F12-A5A13983600D}" type="datetimeFigureOut">
              <a:rPr lang="es-DO" smtClean="0"/>
              <a:t>27/1/2023</a:t>
            </a:fld>
            <a:endParaRPr lang="es-DO"/>
          </a:p>
        </p:txBody>
      </p:sp>
      <p:sp>
        <p:nvSpPr>
          <p:cNvPr id="5" name="Marcador de pie de página 4">
            <a:extLst>
              <a:ext uri="{FF2B5EF4-FFF2-40B4-BE49-F238E27FC236}">
                <a16:creationId xmlns:a16="http://schemas.microsoft.com/office/drawing/2014/main" id="{0202F5FC-7825-4A58-A4EB-5B5299A36C3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E0F02C35-C26A-4561-BC08-E5CF4E2CEF42}"/>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1213256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6009A0-3929-4FC6-9CCE-E63B311575FC}"/>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F87BF9D4-9766-4165-8D71-D2EFDD0899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97D8486A-7BBC-4DDB-827B-249928CD6E8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C6B5B598-BDEF-481F-8C99-358D20B1C9E6}"/>
              </a:ext>
            </a:extLst>
          </p:cNvPr>
          <p:cNvSpPr>
            <a:spLocks noGrp="1"/>
          </p:cNvSpPr>
          <p:nvPr>
            <p:ph type="dt" sz="half" idx="10"/>
          </p:nvPr>
        </p:nvSpPr>
        <p:spPr/>
        <p:txBody>
          <a:bodyPr/>
          <a:lstStyle/>
          <a:p>
            <a:fld id="{DD4C9CF0-D3FB-4801-8F12-A5A13983600D}" type="datetimeFigureOut">
              <a:rPr lang="es-DO" smtClean="0"/>
              <a:t>27/1/2023</a:t>
            </a:fld>
            <a:endParaRPr lang="es-DO"/>
          </a:p>
        </p:txBody>
      </p:sp>
      <p:sp>
        <p:nvSpPr>
          <p:cNvPr id="6" name="Marcador de pie de página 5">
            <a:extLst>
              <a:ext uri="{FF2B5EF4-FFF2-40B4-BE49-F238E27FC236}">
                <a16:creationId xmlns:a16="http://schemas.microsoft.com/office/drawing/2014/main" id="{DF40FD3F-F192-420F-9436-F894D151414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72F6337D-2EBC-4C65-8910-DE9373103923}"/>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3100040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2E83A-5512-46B3-861A-11789172B99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FADF7EE5-8010-4558-9AA8-B0304171BF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28B526-6542-4AC2-A83F-64B5358DF15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3A7573AA-6996-42B6-817D-977B9B314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B31C561-9B09-4976-9C06-2731B5591F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E1557438-258F-4D3B-8CBA-75C897D7A211}"/>
              </a:ext>
            </a:extLst>
          </p:cNvPr>
          <p:cNvSpPr>
            <a:spLocks noGrp="1"/>
          </p:cNvSpPr>
          <p:nvPr>
            <p:ph type="dt" sz="half" idx="10"/>
          </p:nvPr>
        </p:nvSpPr>
        <p:spPr/>
        <p:txBody>
          <a:bodyPr/>
          <a:lstStyle/>
          <a:p>
            <a:fld id="{DD4C9CF0-D3FB-4801-8F12-A5A13983600D}" type="datetimeFigureOut">
              <a:rPr lang="es-DO" smtClean="0"/>
              <a:t>27/1/2023</a:t>
            </a:fld>
            <a:endParaRPr lang="es-DO"/>
          </a:p>
        </p:txBody>
      </p:sp>
      <p:sp>
        <p:nvSpPr>
          <p:cNvPr id="8" name="Marcador de pie de página 7">
            <a:extLst>
              <a:ext uri="{FF2B5EF4-FFF2-40B4-BE49-F238E27FC236}">
                <a16:creationId xmlns:a16="http://schemas.microsoft.com/office/drawing/2014/main" id="{389BF2D8-8117-4AC3-B457-D6DAF07088BE}"/>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5C7F3999-8456-4DB2-BDD5-AEADEF4037DE}"/>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3493425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E483D-2371-41C9-AF17-E3F48EEB820B}"/>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3AB8929E-E552-45CB-8AB3-F4687943A217}"/>
              </a:ext>
            </a:extLst>
          </p:cNvPr>
          <p:cNvSpPr>
            <a:spLocks noGrp="1"/>
          </p:cNvSpPr>
          <p:nvPr>
            <p:ph type="dt" sz="half" idx="10"/>
          </p:nvPr>
        </p:nvSpPr>
        <p:spPr/>
        <p:txBody>
          <a:bodyPr/>
          <a:lstStyle/>
          <a:p>
            <a:fld id="{DD4C9CF0-D3FB-4801-8F12-A5A13983600D}" type="datetimeFigureOut">
              <a:rPr lang="es-DO" smtClean="0"/>
              <a:t>27/1/2023</a:t>
            </a:fld>
            <a:endParaRPr lang="es-DO"/>
          </a:p>
        </p:txBody>
      </p:sp>
      <p:sp>
        <p:nvSpPr>
          <p:cNvPr id="4" name="Marcador de pie de página 3">
            <a:extLst>
              <a:ext uri="{FF2B5EF4-FFF2-40B4-BE49-F238E27FC236}">
                <a16:creationId xmlns:a16="http://schemas.microsoft.com/office/drawing/2014/main" id="{C8A455D6-C6EA-4FA3-B678-3F83548A89B6}"/>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F454C9F-4EF3-4B12-A3AB-0FD180F534E7}"/>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258371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9D72103-CA87-438F-B9F2-36D626DB074A}"/>
              </a:ext>
            </a:extLst>
          </p:cNvPr>
          <p:cNvSpPr>
            <a:spLocks noGrp="1"/>
          </p:cNvSpPr>
          <p:nvPr>
            <p:ph type="dt" sz="half" idx="10"/>
          </p:nvPr>
        </p:nvSpPr>
        <p:spPr/>
        <p:txBody>
          <a:bodyPr/>
          <a:lstStyle/>
          <a:p>
            <a:fld id="{DD4C9CF0-D3FB-4801-8F12-A5A13983600D}" type="datetimeFigureOut">
              <a:rPr lang="es-DO" smtClean="0"/>
              <a:t>27/1/2023</a:t>
            </a:fld>
            <a:endParaRPr lang="es-DO"/>
          </a:p>
        </p:txBody>
      </p:sp>
      <p:sp>
        <p:nvSpPr>
          <p:cNvPr id="3" name="Marcador de pie de página 2">
            <a:extLst>
              <a:ext uri="{FF2B5EF4-FFF2-40B4-BE49-F238E27FC236}">
                <a16:creationId xmlns:a16="http://schemas.microsoft.com/office/drawing/2014/main" id="{C33EAA16-DB3D-45D6-B75F-7BE00E42C7A3}"/>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BE7A99F1-4809-440D-8034-3AB55C77AF01}"/>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158704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6772AA-7795-41A0-B3ED-6C9C6A281F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15AE8DCF-5975-49AD-A4E5-0F5C45F82E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80F672D1-37F8-4FFD-A167-8B37073199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2F8671-E250-452C-9937-4EB6F97CFA34}"/>
              </a:ext>
            </a:extLst>
          </p:cNvPr>
          <p:cNvSpPr>
            <a:spLocks noGrp="1"/>
          </p:cNvSpPr>
          <p:nvPr>
            <p:ph type="dt" sz="half" idx="10"/>
          </p:nvPr>
        </p:nvSpPr>
        <p:spPr/>
        <p:txBody>
          <a:bodyPr/>
          <a:lstStyle/>
          <a:p>
            <a:fld id="{DD4C9CF0-D3FB-4801-8F12-A5A13983600D}" type="datetimeFigureOut">
              <a:rPr lang="es-DO" smtClean="0"/>
              <a:t>27/1/2023</a:t>
            </a:fld>
            <a:endParaRPr lang="es-DO"/>
          </a:p>
        </p:txBody>
      </p:sp>
      <p:sp>
        <p:nvSpPr>
          <p:cNvPr id="6" name="Marcador de pie de página 5">
            <a:extLst>
              <a:ext uri="{FF2B5EF4-FFF2-40B4-BE49-F238E27FC236}">
                <a16:creationId xmlns:a16="http://schemas.microsoft.com/office/drawing/2014/main" id="{87CAC5CF-5B7D-4915-9A91-31718A7E5837}"/>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0D20FE5E-3B94-4903-ABE8-9D0ED85BF2AF}"/>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65472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6FAC91-2C3C-0B9A-F647-1B4570A46F8F}"/>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CF5987C-3F64-54B5-A839-F3445A02912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8F49E0DA-E3DB-382E-9264-C1E714C87BB8}"/>
              </a:ext>
            </a:extLst>
          </p:cNvPr>
          <p:cNvSpPr>
            <a:spLocks noGrp="1"/>
          </p:cNvSpPr>
          <p:nvPr>
            <p:ph type="dt" sz="half" idx="10"/>
          </p:nvPr>
        </p:nvSpPr>
        <p:spPr/>
        <p:txBody>
          <a:bodyPr/>
          <a:lstStyle/>
          <a:p>
            <a:fld id="{E8E96C91-E6F2-4F31-9722-AB1692B681F7}" type="datetimeFigureOut">
              <a:rPr lang="es-DO" smtClean="0"/>
              <a:t>27/1/2023</a:t>
            </a:fld>
            <a:endParaRPr lang="es-DO"/>
          </a:p>
        </p:txBody>
      </p:sp>
      <p:sp>
        <p:nvSpPr>
          <p:cNvPr id="5" name="Marcador de pie de página 4">
            <a:extLst>
              <a:ext uri="{FF2B5EF4-FFF2-40B4-BE49-F238E27FC236}">
                <a16:creationId xmlns:a16="http://schemas.microsoft.com/office/drawing/2014/main" id="{F71C4317-C94A-4559-BA92-09403D5CFE3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8754128-BEAE-F87D-76E7-436607E43CEF}"/>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404782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E94F2C-BE97-43B2-AA8B-451336DE4A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1F86B8D3-BF53-41DE-9D92-F5194D18C8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F071F91B-1158-48C4-9B5F-60FEED5D9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3F7F50-5985-4E2C-8F6D-32A4762D77FD}"/>
              </a:ext>
            </a:extLst>
          </p:cNvPr>
          <p:cNvSpPr>
            <a:spLocks noGrp="1"/>
          </p:cNvSpPr>
          <p:nvPr>
            <p:ph type="dt" sz="half" idx="10"/>
          </p:nvPr>
        </p:nvSpPr>
        <p:spPr/>
        <p:txBody>
          <a:bodyPr/>
          <a:lstStyle/>
          <a:p>
            <a:fld id="{DD4C9CF0-D3FB-4801-8F12-A5A13983600D}" type="datetimeFigureOut">
              <a:rPr lang="es-DO" smtClean="0"/>
              <a:t>27/1/2023</a:t>
            </a:fld>
            <a:endParaRPr lang="es-DO"/>
          </a:p>
        </p:txBody>
      </p:sp>
      <p:sp>
        <p:nvSpPr>
          <p:cNvPr id="6" name="Marcador de pie de página 5">
            <a:extLst>
              <a:ext uri="{FF2B5EF4-FFF2-40B4-BE49-F238E27FC236}">
                <a16:creationId xmlns:a16="http://schemas.microsoft.com/office/drawing/2014/main" id="{39453006-168A-4B1B-B076-4A818F5072B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A52EFF64-D92D-43FE-90FE-4951F2772411}"/>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4265294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373C9-ECB9-48FA-85C7-10F0F9FF57E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368121D5-2621-43C6-A6F7-CB297914908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D2E41DD2-4A30-4343-A682-BA0FFF9B6FB2}"/>
              </a:ext>
            </a:extLst>
          </p:cNvPr>
          <p:cNvSpPr>
            <a:spLocks noGrp="1"/>
          </p:cNvSpPr>
          <p:nvPr>
            <p:ph type="dt" sz="half" idx="10"/>
          </p:nvPr>
        </p:nvSpPr>
        <p:spPr/>
        <p:txBody>
          <a:bodyPr/>
          <a:lstStyle/>
          <a:p>
            <a:fld id="{DD4C9CF0-D3FB-4801-8F12-A5A13983600D}" type="datetimeFigureOut">
              <a:rPr lang="es-DO" smtClean="0"/>
              <a:t>27/1/2023</a:t>
            </a:fld>
            <a:endParaRPr lang="es-DO"/>
          </a:p>
        </p:txBody>
      </p:sp>
      <p:sp>
        <p:nvSpPr>
          <p:cNvPr id="5" name="Marcador de pie de página 4">
            <a:extLst>
              <a:ext uri="{FF2B5EF4-FFF2-40B4-BE49-F238E27FC236}">
                <a16:creationId xmlns:a16="http://schemas.microsoft.com/office/drawing/2014/main" id="{84BAC4B3-D346-453B-8BA6-C57F45F4F63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865E276-BC77-487F-9701-0C6D117D3D56}"/>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1124846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5D991F-72C6-461F-BCCD-6C9FD6252E4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678DBD98-6482-4FFB-B8EC-815FF7B583A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AE20630E-067E-4986-86C3-0E669FDCEFE7}"/>
              </a:ext>
            </a:extLst>
          </p:cNvPr>
          <p:cNvSpPr>
            <a:spLocks noGrp="1"/>
          </p:cNvSpPr>
          <p:nvPr>
            <p:ph type="dt" sz="half" idx="10"/>
          </p:nvPr>
        </p:nvSpPr>
        <p:spPr/>
        <p:txBody>
          <a:bodyPr/>
          <a:lstStyle/>
          <a:p>
            <a:fld id="{DD4C9CF0-D3FB-4801-8F12-A5A13983600D}" type="datetimeFigureOut">
              <a:rPr lang="es-DO" smtClean="0"/>
              <a:t>27/1/2023</a:t>
            </a:fld>
            <a:endParaRPr lang="es-DO"/>
          </a:p>
        </p:txBody>
      </p:sp>
      <p:sp>
        <p:nvSpPr>
          <p:cNvPr id="5" name="Marcador de pie de página 4">
            <a:extLst>
              <a:ext uri="{FF2B5EF4-FFF2-40B4-BE49-F238E27FC236}">
                <a16:creationId xmlns:a16="http://schemas.microsoft.com/office/drawing/2014/main" id="{B58E6C35-3A62-4FAA-B847-6FE5449B3255}"/>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308E0E5-5343-426D-8F24-0BE235893560}"/>
              </a:ext>
            </a:extLst>
          </p:cNvPr>
          <p:cNvSpPr>
            <a:spLocks noGrp="1"/>
          </p:cNvSpPr>
          <p:nvPr>
            <p:ph type="sldNum" sz="quarter" idx="12"/>
          </p:nvPr>
        </p:nvSpPr>
        <p:spPr/>
        <p:txBody>
          <a:bodyPr/>
          <a:lstStyle/>
          <a:p>
            <a:fld id="{D3443F3B-62D5-4FBC-9164-B019B036EE22}" type="slidenum">
              <a:rPr lang="es-DO" smtClean="0"/>
              <a:t>‹#›</a:t>
            </a:fld>
            <a:endParaRPr lang="es-DO"/>
          </a:p>
        </p:txBody>
      </p:sp>
    </p:spTree>
    <p:extLst>
      <p:ext uri="{BB962C8B-B14F-4D97-AF65-F5344CB8AC3E}">
        <p14:creationId xmlns:p14="http://schemas.microsoft.com/office/powerpoint/2010/main" val="729606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6" name="Imagen 6" descr="Forma, Rectángulo&#10;&#10;Descripción generada automáticamente">
            <a:extLst>
              <a:ext uri="{FF2B5EF4-FFF2-40B4-BE49-F238E27FC236}">
                <a16:creationId xmlns:a16="http://schemas.microsoft.com/office/drawing/2014/main" id="{171BFD98-F080-4F0F-A83B-4670D8AD35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000"/>
          <a:stretch/>
        </p:blipFill>
        <p:spPr>
          <a:xfrm>
            <a:off x="0" y="12700"/>
            <a:ext cx="12192000" cy="6515100"/>
          </a:xfrm>
          <a:prstGeom prst="rect">
            <a:avLst/>
          </a:prstGeom>
        </p:spPr>
      </p:pic>
      <p:sp>
        <p:nvSpPr>
          <p:cNvPr id="17" name="Título 1">
            <a:extLst>
              <a:ext uri="{FF2B5EF4-FFF2-40B4-BE49-F238E27FC236}">
                <a16:creationId xmlns:a16="http://schemas.microsoft.com/office/drawing/2014/main" id="{0E4A3A8B-AE5D-44C4-844B-E9771A88B9EE}"/>
              </a:ext>
            </a:extLst>
          </p:cNvPr>
          <p:cNvSpPr>
            <a:spLocks noGrp="1"/>
          </p:cNvSpPr>
          <p:nvPr>
            <p:ph type="title"/>
          </p:nvPr>
        </p:nvSpPr>
        <p:spPr>
          <a:xfrm>
            <a:off x="16565" y="279400"/>
            <a:ext cx="10744200" cy="369332"/>
          </a:xfrm>
        </p:spPr>
        <p:txBody>
          <a:bodyPr/>
          <a:lstStyle>
            <a:lvl1pPr algn="l">
              <a:defRPr sz="2400" b="1">
                <a:solidFill>
                  <a:schemeClr val="bg1"/>
                </a:solidFill>
                <a:latin typeface="Montserrat Light" panose="00000400000000000000" pitchFamily="50" charset="0"/>
              </a:defRPr>
            </a:lvl1pPr>
          </a:lstStyle>
          <a:p>
            <a:r>
              <a:rPr lang="es-ES"/>
              <a:t>Haga clic</a:t>
            </a:r>
            <a:endParaRPr lang="es-DO"/>
          </a:p>
        </p:txBody>
      </p:sp>
    </p:spTree>
    <p:extLst>
      <p:ext uri="{BB962C8B-B14F-4D97-AF65-F5344CB8AC3E}">
        <p14:creationId xmlns:p14="http://schemas.microsoft.com/office/powerpoint/2010/main" val="2877458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EDD736-7F13-43D1-9198-579DED9A0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949" y="-76199"/>
            <a:ext cx="12449949" cy="7010399"/>
          </a:xfrm>
          <a:prstGeom prst="rect">
            <a:avLst/>
          </a:prstGeom>
        </p:spPr>
      </p:pic>
      <p:pic>
        <p:nvPicPr>
          <p:cNvPr id="10" name="Picture 9">
            <a:extLst>
              <a:ext uri="{FF2B5EF4-FFF2-40B4-BE49-F238E27FC236}">
                <a16:creationId xmlns:a16="http://schemas.microsoft.com/office/drawing/2014/main" id="{691D88EF-CB3D-4A56-B830-25B9F09337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7949" y="-76200"/>
            <a:ext cx="11372426" cy="7010400"/>
          </a:xfrm>
          <a:prstGeom prst="rect">
            <a:avLst/>
          </a:prstGeom>
        </p:spPr>
      </p:pic>
      <p:sp>
        <p:nvSpPr>
          <p:cNvPr id="9" name="Holder 3">
            <a:extLst>
              <a:ext uri="{FF2B5EF4-FFF2-40B4-BE49-F238E27FC236}">
                <a16:creationId xmlns:a16="http://schemas.microsoft.com/office/drawing/2014/main" id="{A610A98F-99E4-4B14-933A-BD5A3FD82FF4}"/>
              </a:ext>
            </a:extLst>
          </p:cNvPr>
          <p:cNvSpPr>
            <a:spLocks noGrp="1"/>
          </p:cNvSpPr>
          <p:nvPr>
            <p:ph type="subTitle" idx="4"/>
          </p:nvPr>
        </p:nvSpPr>
        <p:spPr>
          <a:xfrm>
            <a:off x="673100" y="2387600"/>
            <a:ext cx="7734300" cy="775597"/>
          </a:xfrm>
          <a:prstGeom prst="rect">
            <a:avLst/>
          </a:prstGeom>
        </p:spPr>
        <p:txBody>
          <a:bodyPr wrap="square" lIns="0" tIns="0" rIns="0" bIns="0">
            <a:spAutoFit/>
          </a:bodyPr>
          <a:lstStyle>
            <a:lvl1pPr marL="0" indent="0">
              <a:buNone/>
              <a:defRPr sz="5600" b="1" i="0" dirty="0">
                <a:solidFill>
                  <a:srgbClr val="0050DD"/>
                </a:solidFill>
                <a:latin typeface="Ivy Mode"/>
                <a:ea typeface="+mj-ea"/>
                <a:cs typeface="Ivy Mode"/>
              </a:defRPr>
            </a:lvl1pPr>
          </a:lstStyle>
          <a:p>
            <a:endParaRPr/>
          </a:p>
        </p:txBody>
      </p:sp>
      <p:sp>
        <p:nvSpPr>
          <p:cNvPr id="6" name="Text Placeholder 5">
            <a:extLst>
              <a:ext uri="{FF2B5EF4-FFF2-40B4-BE49-F238E27FC236}">
                <a16:creationId xmlns:a16="http://schemas.microsoft.com/office/drawing/2014/main" id="{140ACCDE-C5A7-458E-853A-FB2A3416B652}"/>
              </a:ext>
            </a:extLst>
          </p:cNvPr>
          <p:cNvSpPr>
            <a:spLocks noGrp="1"/>
          </p:cNvSpPr>
          <p:nvPr>
            <p:ph type="body" sz="quarter" idx="10"/>
          </p:nvPr>
        </p:nvSpPr>
        <p:spPr>
          <a:xfrm>
            <a:off x="762000" y="4140200"/>
            <a:ext cx="7645400" cy="776288"/>
          </a:xfrm>
        </p:spPr>
        <p:txBody>
          <a:bodyPr>
            <a:normAutofit/>
          </a:bodyPr>
          <a:lstStyle>
            <a:lvl1pPr marL="0" indent="0">
              <a:buNone/>
              <a:defRPr sz="2500">
                <a:solidFill>
                  <a:srgbClr val="5E5D61"/>
                </a:solidFill>
                <a:latin typeface="Montserrat Light" panose="00000400000000000000" pitchFamily="2" charset="0"/>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6DE26DB1-A30D-45BE-9EBE-F2D5A7C33FA1}"/>
              </a:ext>
            </a:extLst>
          </p:cNvPr>
          <p:cNvSpPr>
            <a:spLocks noGrp="1"/>
          </p:cNvSpPr>
          <p:nvPr>
            <p:ph sz="quarter" idx="11"/>
          </p:nvPr>
        </p:nvSpPr>
        <p:spPr>
          <a:xfrm>
            <a:off x="762000" y="6304825"/>
            <a:ext cx="3835400" cy="406400"/>
          </a:xfrm>
        </p:spPr>
        <p:txBody>
          <a:bodyPr anchor="b">
            <a:noAutofit/>
          </a:bodyPr>
          <a:lstStyle>
            <a:lvl1pPr marL="0" indent="0">
              <a:buNone/>
              <a:defRPr sz="1600">
                <a:solidFill>
                  <a:srgbClr val="5E5D61"/>
                </a:solidFill>
                <a:latin typeface="Montserrat Light" panose="00000400000000000000" pitchFamily="2" charset="0"/>
              </a:defRPr>
            </a:lvl1pPr>
            <a:lvl2pPr marL="457200" indent="0">
              <a:buNone/>
              <a:defRPr/>
            </a:lvl2pPr>
          </a:lstStyle>
          <a:p>
            <a:pPr lvl="0"/>
            <a:r>
              <a:rPr lang="en-US"/>
              <a:t>Click to edit Master text styles</a:t>
            </a:r>
          </a:p>
        </p:txBody>
      </p:sp>
      <p:sp>
        <p:nvSpPr>
          <p:cNvPr id="13" name="object 4">
            <a:extLst>
              <a:ext uri="{FF2B5EF4-FFF2-40B4-BE49-F238E27FC236}">
                <a16:creationId xmlns:a16="http://schemas.microsoft.com/office/drawing/2014/main" id="{6808407B-E051-4D13-AD18-7FAE9954A0A1}"/>
              </a:ext>
            </a:extLst>
          </p:cNvPr>
          <p:cNvSpPr/>
          <p:nvPr userDrawn="1"/>
        </p:nvSpPr>
        <p:spPr>
          <a:xfrm>
            <a:off x="673100" y="3250112"/>
            <a:ext cx="7734300" cy="868680"/>
          </a:xfrm>
          <a:custGeom>
            <a:avLst/>
            <a:gdLst/>
            <a:ahLst/>
            <a:cxnLst/>
            <a:rect l="l" t="t" r="r" b="b"/>
            <a:pathLst>
              <a:path w="7324725" h="868679">
                <a:moveTo>
                  <a:pt x="7324699" y="0"/>
                </a:moveTo>
                <a:lnTo>
                  <a:pt x="0" y="0"/>
                </a:lnTo>
                <a:lnTo>
                  <a:pt x="0" y="868502"/>
                </a:lnTo>
                <a:lnTo>
                  <a:pt x="7324699" y="868502"/>
                </a:lnTo>
                <a:lnTo>
                  <a:pt x="7324699" y="0"/>
                </a:lnTo>
                <a:close/>
              </a:path>
            </a:pathLst>
          </a:custGeom>
          <a:solidFill>
            <a:srgbClr val="EF3340"/>
          </a:solidFill>
        </p:spPr>
        <p:txBody>
          <a:bodyPr wrap="square" lIns="0" tIns="0" rIns="0" bIns="0" rtlCol="0"/>
          <a:lstStyle/>
          <a:p>
            <a:endParaRPr/>
          </a:p>
        </p:txBody>
      </p:sp>
      <p:sp>
        <p:nvSpPr>
          <p:cNvPr id="8" name="Holder 2">
            <a:extLst>
              <a:ext uri="{FF2B5EF4-FFF2-40B4-BE49-F238E27FC236}">
                <a16:creationId xmlns:a16="http://schemas.microsoft.com/office/drawing/2014/main" id="{7EEA3459-28B6-4A37-BF85-423C78B2008A}"/>
              </a:ext>
            </a:extLst>
          </p:cNvPr>
          <p:cNvSpPr>
            <a:spLocks noGrp="1"/>
          </p:cNvSpPr>
          <p:nvPr>
            <p:ph type="ctrTitle"/>
          </p:nvPr>
        </p:nvSpPr>
        <p:spPr>
          <a:xfrm>
            <a:off x="774700" y="3296653"/>
            <a:ext cx="7645400" cy="775597"/>
          </a:xfrm>
          <a:prstGeom prst="rect">
            <a:avLst/>
          </a:prstGeom>
        </p:spPr>
        <p:txBody>
          <a:bodyPr wrap="square" lIns="0" tIns="0" rIns="0" bIns="0">
            <a:spAutoFit/>
          </a:bodyPr>
          <a:lstStyle>
            <a:lvl1pPr>
              <a:defRPr sz="5600">
                <a:solidFill>
                  <a:schemeClr val="bg1"/>
                </a:solidFill>
                <a:latin typeface="Ivy Mode" panose="020B0404020101010102" pitchFamily="34" charset="0"/>
                <a:cs typeface="Ivy Mode" panose="020B0404020101010102" pitchFamily="34" charset="0"/>
              </a:defRPr>
            </a:lvl1pPr>
          </a:lstStyle>
          <a:p>
            <a:endParaRPr/>
          </a:p>
        </p:txBody>
      </p:sp>
      <p:pic>
        <p:nvPicPr>
          <p:cNvPr id="15" name="Picture 14">
            <a:extLst>
              <a:ext uri="{FF2B5EF4-FFF2-40B4-BE49-F238E27FC236}">
                <a16:creationId xmlns:a16="http://schemas.microsoft.com/office/drawing/2014/main" id="{B9227285-C96E-4523-848F-3E193A3CD2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209" y="422942"/>
            <a:ext cx="1485900" cy="1511300"/>
          </a:xfrm>
          <a:prstGeom prst="rect">
            <a:avLst/>
          </a:prstGeom>
        </p:spPr>
      </p:pic>
    </p:spTree>
    <p:extLst>
      <p:ext uri="{BB962C8B-B14F-4D97-AF65-F5344CB8AC3E}">
        <p14:creationId xmlns:p14="http://schemas.microsoft.com/office/powerpoint/2010/main" val="32904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498B9-599F-6D32-004C-E02841435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EC32C3A9-A8CE-2A75-AA2A-2C8ACF086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44E95E-1A42-4426-AF40-47ABFAE526AD}"/>
              </a:ext>
            </a:extLst>
          </p:cNvPr>
          <p:cNvSpPr>
            <a:spLocks noGrp="1"/>
          </p:cNvSpPr>
          <p:nvPr>
            <p:ph type="dt" sz="half" idx="10"/>
          </p:nvPr>
        </p:nvSpPr>
        <p:spPr/>
        <p:txBody>
          <a:bodyPr/>
          <a:lstStyle/>
          <a:p>
            <a:fld id="{E8E96C91-E6F2-4F31-9722-AB1692B681F7}" type="datetimeFigureOut">
              <a:rPr lang="es-DO" smtClean="0"/>
              <a:t>27/1/2023</a:t>
            </a:fld>
            <a:endParaRPr lang="es-DO"/>
          </a:p>
        </p:txBody>
      </p:sp>
      <p:sp>
        <p:nvSpPr>
          <p:cNvPr id="5" name="Marcador de pie de página 4">
            <a:extLst>
              <a:ext uri="{FF2B5EF4-FFF2-40B4-BE49-F238E27FC236}">
                <a16:creationId xmlns:a16="http://schemas.microsoft.com/office/drawing/2014/main" id="{ECC6A7B6-F90B-5D4E-6161-86C226F5B020}"/>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37ABEDD-5B46-D808-8CD7-14A6F6EA6EA0}"/>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4002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944EA-1B2E-25DA-CE65-0E86ADEB3A3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9A5B4829-01F0-68C8-807E-66864EE7FA6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284ACD4C-9873-05FE-A763-5AB3745448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5F7E5ED8-16E8-26D7-0274-032C6FE360C6}"/>
              </a:ext>
            </a:extLst>
          </p:cNvPr>
          <p:cNvSpPr>
            <a:spLocks noGrp="1"/>
          </p:cNvSpPr>
          <p:nvPr>
            <p:ph type="dt" sz="half" idx="10"/>
          </p:nvPr>
        </p:nvSpPr>
        <p:spPr/>
        <p:txBody>
          <a:bodyPr/>
          <a:lstStyle/>
          <a:p>
            <a:fld id="{E8E96C91-E6F2-4F31-9722-AB1692B681F7}" type="datetimeFigureOut">
              <a:rPr lang="es-DO" smtClean="0"/>
              <a:t>27/1/2023</a:t>
            </a:fld>
            <a:endParaRPr lang="es-DO"/>
          </a:p>
        </p:txBody>
      </p:sp>
      <p:sp>
        <p:nvSpPr>
          <p:cNvPr id="6" name="Marcador de pie de página 5">
            <a:extLst>
              <a:ext uri="{FF2B5EF4-FFF2-40B4-BE49-F238E27FC236}">
                <a16:creationId xmlns:a16="http://schemas.microsoft.com/office/drawing/2014/main" id="{149B9944-AC9A-E9A7-6B5B-CB805EC739C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BD5CF5A-61F6-7B60-3176-7870DF8722BB}"/>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235730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590520-82C8-9555-D2FF-EC05869A521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77974DE9-C999-0F12-786E-B6A696E43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CE3FE66-506A-2D56-C02D-DCF287ECC27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DBF94A34-114F-B04B-A30D-63EEE7E3F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64E14AA-1201-5E47-D9EF-8E87E17012C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ADB1BD86-3A86-E50C-4BA6-F265AA3B37C6}"/>
              </a:ext>
            </a:extLst>
          </p:cNvPr>
          <p:cNvSpPr>
            <a:spLocks noGrp="1"/>
          </p:cNvSpPr>
          <p:nvPr>
            <p:ph type="dt" sz="half" idx="10"/>
          </p:nvPr>
        </p:nvSpPr>
        <p:spPr/>
        <p:txBody>
          <a:bodyPr/>
          <a:lstStyle/>
          <a:p>
            <a:fld id="{E8E96C91-E6F2-4F31-9722-AB1692B681F7}" type="datetimeFigureOut">
              <a:rPr lang="es-DO" smtClean="0"/>
              <a:t>27/1/2023</a:t>
            </a:fld>
            <a:endParaRPr lang="es-DO"/>
          </a:p>
        </p:txBody>
      </p:sp>
      <p:sp>
        <p:nvSpPr>
          <p:cNvPr id="8" name="Marcador de pie de página 7">
            <a:extLst>
              <a:ext uri="{FF2B5EF4-FFF2-40B4-BE49-F238E27FC236}">
                <a16:creationId xmlns:a16="http://schemas.microsoft.com/office/drawing/2014/main" id="{C9BC2714-F6DA-53C6-205E-476F8F51307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04FA71DC-6625-0ADE-EE24-A9DD232DD8A1}"/>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255103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97E9A-2B18-9F70-6BE2-1B5480DDF95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6E59D563-5FE3-6281-336D-82F1A2B33D26}"/>
              </a:ext>
            </a:extLst>
          </p:cNvPr>
          <p:cNvSpPr>
            <a:spLocks noGrp="1"/>
          </p:cNvSpPr>
          <p:nvPr>
            <p:ph type="dt" sz="half" idx="10"/>
          </p:nvPr>
        </p:nvSpPr>
        <p:spPr/>
        <p:txBody>
          <a:bodyPr/>
          <a:lstStyle/>
          <a:p>
            <a:fld id="{E8E96C91-E6F2-4F31-9722-AB1692B681F7}" type="datetimeFigureOut">
              <a:rPr lang="es-DO" smtClean="0"/>
              <a:t>27/1/2023</a:t>
            </a:fld>
            <a:endParaRPr lang="es-DO"/>
          </a:p>
        </p:txBody>
      </p:sp>
      <p:sp>
        <p:nvSpPr>
          <p:cNvPr id="4" name="Marcador de pie de página 3">
            <a:extLst>
              <a:ext uri="{FF2B5EF4-FFF2-40B4-BE49-F238E27FC236}">
                <a16:creationId xmlns:a16="http://schemas.microsoft.com/office/drawing/2014/main" id="{F9628BAE-81E8-6A07-78D5-FD4B0DEF6083}"/>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9FE893ED-53F9-6770-59BD-C401220543E5}"/>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124640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799761F-7E1A-02F9-D65A-D773B6465B0A}"/>
              </a:ext>
            </a:extLst>
          </p:cNvPr>
          <p:cNvSpPr>
            <a:spLocks noGrp="1"/>
          </p:cNvSpPr>
          <p:nvPr>
            <p:ph type="dt" sz="half" idx="10"/>
          </p:nvPr>
        </p:nvSpPr>
        <p:spPr/>
        <p:txBody>
          <a:bodyPr/>
          <a:lstStyle/>
          <a:p>
            <a:fld id="{E8E96C91-E6F2-4F31-9722-AB1692B681F7}" type="datetimeFigureOut">
              <a:rPr lang="es-DO" smtClean="0"/>
              <a:t>27/1/2023</a:t>
            </a:fld>
            <a:endParaRPr lang="es-DO"/>
          </a:p>
        </p:txBody>
      </p:sp>
      <p:sp>
        <p:nvSpPr>
          <p:cNvPr id="3" name="Marcador de pie de página 2">
            <a:extLst>
              <a:ext uri="{FF2B5EF4-FFF2-40B4-BE49-F238E27FC236}">
                <a16:creationId xmlns:a16="http://schemas.microsoft.com/office/drawing/2014/main" id="{6D340A99-A1BC-F52B-CF9E-9E43B70159E3}"/>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C3373CDA-6EF5-1645-B391-21F4752F41F3}"/>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367971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15F618-E125-0AD3-502B-3E188F8DB3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8165DE9F-CF40-57E2-8497-2D7FF2A95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B2F6B228-1907-B308-B324-EF7522C3B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72C6C1-C0C0-CAAD-0235-4692895844D4}"/>
              </a:ext>
            </a:extLst>
          </p:cNvPr>
          <p:cNvSpPr>
            <a:spLocks noGrp="1"/>
          </p:cNvSpPr>
          <p:nvPr>
            <p:ph type="dt" sz="half" idx="10"/>
          </p:nvPr>
        </p:nvSpPr>
        <p:spPr/>
        <p:txBody>
          <a:bodyPr/>
          <a:lstStyle/>
          <a:p>
            <a:fld id="{E8E96C91-E6F2-4F31-9722-AB1692B681F7}" type="datetimeFigureOut">
              <a:rPr lang="es-DO" smtClean="0"/>
              <a:t>27/1/2023</a:t>
            </a:fld>
            <a:endParaRPr lang="es-DO"/>
          </a:p>
        </p:txBody>
      </p:sp>
      <p:sp>
        <p:nvSpPr>
          <p:cNvPr id="6" name="Marcador de pie de página 5">
            <a:extLst>
              <a:ext uri="{FF2B5EF4-FFF2-40B4-BE49-F238E27FC236}">
                <a16:creationId xmlns:a16="http://schemas.microsoft.com/office/drawing/2014/main" id="{2801AC4A-5577-8DDB-A37A-957D51BF5E1C}"/>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6C874BC-B5DF-E94F-DE40-FF4E9E8A7E6A}"/>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96478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D0A22-53AC-0854-B517-4E8297E3A4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E194E680-A7E3-95FE-AAE5-87925D8105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607598E0-B362-94E2-C3D6-A60BB3AA6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725707-5519-A4E0-E329-FD79FB63C7E1}"/>
              </a:ext>
            </a:extLst>
          </p:cNvPr>
          <p:cNvSpPr>
            <a:spLocks noGrp="1"/>
          </p:cNvSpPr>
          <p:nvPr>
            <p:ph type="dt" sz="half" idx="10"/>
          </p:nvPr>
        </p:nvSpPr>
        <p:spPr/>
        <p:txBody>
          <a:bodyPr/>
          <a:lstStyle/>
          <a:p>
            <a:fld id="{E8E96C91-E6F2-4F31-9722-AB1692B681F7}" type="datetimeFigureOut">
              <a:rPr lang="es-DO" smtClean="0"/>
              <a:t>27/1/2023</a:t>
            </a:fld>
            <a:endParaRPr lang="es-DO"/>
          </a:p>
        </p:txBody>
      </p:sp>
      <p:sp>
        <p:nvSpPr>
          <p:cNvPr id="6" name="Marcador de pie de página 5">
            <a:extLst>
              <a:ext uri="{FF2B5EF4-FFF2-40B4-BE49-F238E27FC236}">
                <a16:creationId xmlns:a16="http://schemas.microsoft.com/office/drawing/2014/main" id="{72F91675-FBB2-D3D3-DDAA-4EBE02DC45A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75FBC0F-073C-D666-1293-D58532C29E04}"/>
              </a:ext>
            </a:extLst>
          </p:cNvPr>
          <p:cNvSpPr>
            <a:spLocks noGrp="1"/>
          </p:cNvSpPr>
          <p:nvPr>
            <p:ph type="sldNum" sz="quarter" idx="12"/>
          </p:nvPr>
        </p:nvSpPr>
        <p:spPr/>
        <p:txBody>
          <a:bodyPr/>
          <a:lstStyle/>
          <a:p>
            <a:fld id="{FBC0D2F5-ECE7-4E9F-B4F9-45A3E6D2EAEF}" type="slidenum">
              <a:rPr lang="es-DO" smtClean="0"/>
              <a:t>‹#›</a:t>
            </a:fld>
            <a:endParaRPr lang="es-DO"/>
          </a:p>
        </p:txBody>
      </p:sp>
    </p:spTree>
    <p:extLst>
      <p:ext uri="{BB962C8B-B14F-4D97-AF65-F5344CB8AC3E}">
        <p14:creationId xmlns:p14="http://schemas.microsoft.com/office/powerpoint/2010/main" val="63882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A250A35-1104-9151-65C9-A54DB7D8E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670624B9-1A0F-1887-F174-9CA8FAE8B1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DB90B2C5-6B92-3710-535F-F65055E8A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96C91-E6F2-4F31-9722-AB1692B681F7}" type="datetimeFigureOut">
              <a:rPr lang="es-DO" smtClean="0"/>
              <a:t>27/1/2023</a:t>
            </a:fld>
            <a:endParaRPr lang="es-DO"/>
          </a:p>
        </p:txBody>
      </p:sp>
      <p:sp>
        <p:nvSpPr>
          <p:cNvPr id="5" name="Marcador de pie de página 4">
            <a:extLst>
              <a:ext uri="{FF2B5EF4-FFF2-40B4-BE49-F238E27FC236}">
                <a16:creationId xmlns:a16="http://schemas.microsoft.com/office/drawing/2014/main" id="{36E13318-66C0-8799-24EE-4B97E303F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51CC73FB-596C-50A8-19AF-00BA176C1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0D2F5-ECE7-4E9F-B4F9-45A3E6D2EAEF}" type="slidenum">
              <a:rPr lang="es-DO" smtClean="0"/>
              <a:t>‹#›</a:t>
            </a:fld>
            <a:endParaRPr lang="es-DO"/>
          </a:p>
        </p:txBody>
      </p:sp>
    </p:spTree>
    <p:extLst>
      <p:ext uri="{BB962C8B-B14F-4D97-AF65-F5344CB8AC3E}">
        <p14:creationId xmlns:p14="http://schemas.microsoft.com/office/powerpoint/2010/main" val="2405779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B42C45-3236-4797-ABAC-DF567A4D3D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1E4A7A58-72C5-479E-A850-90E91A77C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9D0EA88-7664-478F-845B-C74229D7B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C9CF0-D3FB-4801-8F12-A5A13983600D}" type="datetimeFigureOut">
              <a:rPr lang="es-DO" smtClean="0"/>
              <a:t>27/1/2023</a:t>
            </a:fld>
            <a:endParaRPr lang="es-DO"/>
          </a:p>
        </p:txBody>
      </p:sp>
      <p:sp>
        <p:nvSpPr>
          <p:cNvPr id="5" name="Marcador de pie de página 4">
            <a:extLst>
              <a:ext uri="{FF2B5EF4-FFF2-40B4-BE49-F238E27FC236}">
                <a16:creationId xmlns:a16="http://schemas.microsoft.com/office/drawing/2014/main" id="{EA57F28F-138B-4F7D-925F-40A0B1925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8E919FD6-5E6E-4701-B835-568D97A645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43F3B-62D5-4FBC-9164-B019B036EE22}" type="slidenum">
              <a:rPr lang="es-DO" smtClean="0"/>
              <a:t>‹#›</a:t>
            </a:fld>
            <a:endParaRPr lang="es-DO"/>
          </a:p>
        </p:txBody>
      </p:sp>
    </p:spTree>
    <p:extLst>
      <p:ext uri="{BB962C8B-B14F-4D97-AF65-F5344CB8AC3E}">
        <p14:creationId xmlns:p14="http://schemas.microsoft.com/office/powerpoint/2010/main" val="1762962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27D03FE-93D6-4963-8817-939B52D9D20E}"/>
              </a:ext>
            </a:extLst>
          </p:cNvPr>
          <p:cNvSpPr>
            <a:spLocks noGrp="1"/>
          </p:cNvSpPr>
          <p:nvPr>
            <p:ph type="subTitle" idx="4"/>
          </p:nvPr>
        </p:nvSpPr>
        <p:spPr>
          <a:xfrm>
            <a:off x="693420" y="2563905"/>
            <a:ext cx="8722184" cy="664797"/>
          </a:xfrm>
        </p:spPr>
        <p:txBody>
          <a:bodyPr vert="horz" wrap="square" lIns="0" tIns="0" rIns="0" bIns="0" rtlCol="0" anchor="t">
            <a:spAutoFit/>
          </a:bodyPr>
          <a:lstStyle/>
          <a:p>
            <a:r>
              <a:rPr lang="es-DO" sz="4800" dirty="0"/>
              <a:t>Plan Operativo Anual 2023</a:t>
            </a:r>
          </a:p>
        </p:txBody>
      </p:sp>
      <p:sp>
        <p:nvSpPr>
          <p:cNvPr id="4" name="Content Placeholder 3">
            <a:extLst>
              <a:ext uri="{FF2B5EF4-FFF2-40B4-BE49-F238E27FC236}">
                <a16:creationId xmlns:a16="http://schemas.microsoft.com/office/drawing/2014/main" id="{95D31B39-B826-412A-A9F3-CF6BD3EB784A}"/>
              </a:ext>
            </a:extLst>
          </p:cNvPr>
          <p:cNvSpPr>
            <a:spLocks noGrp="1"/>
          </p:cNvSpPr>
          <p:nvPr>
            <p:ph sz="quarter" idx="11"/>
          </p:nvPr>
        </p:nvSpPr>
        <p:spPr>
          <a:xfrm>
            <a:off x="680719" y="4415640"/>
            <a:ext cx="3835400" cy="406400"/>
          </a:xfrm>
        </p:spPr>
        <p:txBody>
          <a:bodyPr/>
          <a:lstStyle/>
          <a:p>
            <a:r>
              <a:rPr lang="es-DO" dirty="0"/>
              <a:t>Dirección General Técnica</a:t>
            </a:r>
          </a:p>
          <a:p>
            <a:r>
              <a:rPr lang="es-DO" dirty="0"/>
              <a:t>Dirección de Planificación</a:t>
            </a:r>
          </a:p>
        </p:txBody>
      </p:sp>
      <p:sp>
        <p:nvSpPr>
          <p:cNvPr id="6" name="TextBox 5">
            <a:extLst>
              <a:ext uri="{FF2B5EF4-FFF2-40B4-BE49-F238E27FC236}">
                <a16:creationId xmlns:a16="http://schemas.microsoft.com/office/drawing/2014/main" id="{964C7CC1-EB06-4467-80FF-D3015BF3F8CF}"/>
              </a:ext>
            </a:extLst>
          </p:cNvPr>
          <p:cNvSpPr txBox="1"/>
          <p:nvPr/>
        </p:nvSpPr>
        <p:spPr>
          <a:xfrm>
            <a:off x="680719" y="3306053"/>
            <a:ext cx="855953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600" b="0" i="0" u="none" strike="noStrike" kern="1200" cap="none" spc="0" normalizeH="0" baseline="0" noProof="0" dirty="0">
                <a:ln>
                  <a:noFill/>
                </a:ln>
                <a:solidFill>
                  <a:prstClr val="white"/>
                </a:solidFill>
                <a:effectLst/>
                <a:uLnTx/>
                <a:uFillTx/>
                <a:latin typeface="Ivy Mode" panose="020B0404020101010102" pitchFamily="34" charset="0"/>
                <a:ea typeface="+mn-ea"/>
                <a:cs typeface="Ivy Mode" panose="020B0404020101010102" pitchFamily="34" charset="0"/>
              </a:rPr>
              <a:t>Descripción de Proyectos</a:t>
            </a:r>
          </a:p>
        </p:txBody>
      </p:sp>
    </p:spTree>
    <p:extLst>
      <p:ext uri="{BB962C8B-B14F-4D97-AF65-F5344CB8AC3E}">
        <p14:creationId xmlns:p14="http://schemas.microsoft.com/office/powerpoint/2010/main" val="3247890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8B33FD3-2D39-161C-0B96-9AE2D13265C1}"/>
              </a:ext>
            </a:extLst>
          </p:cNvPr>
          <p:cNvSpPr>
            <a:spLocks noGrp="1"/>
          </p:cNvSpPr>
          <p:nvPr>
            <p:ph type="title"/>
          </p:nvPr>
        </p:nvSpPr>
        <p:spPr>
          <a:xfrm>
            <a:off x="1058173" y="806570"/>
            <a:ext cx="9673088" cy="2411081"/>
          </a:xfrm>
        </p:spPr>
        <p:txBody>
          <a:bodyPr>
            <a:normAutofit/>
          </a:bodyPr>
          <a:lstStyle/>
          <a:p>
            <a:pPr algn="just"/>
            <a:r>
              <a:rPr lang="es-ES" dirty="0">
                <a:solidFill>
                  <a:schemeClr val="tx1"/>
                </a:solidFill>
                <a:latin typeface="Montserrat Light"/>
              </a:rPr>
              <a:t>El POA 2023 está conformado por un total de 21 proyectos para el año 2023, de los cuales, 17 son proyectos de arrastre y 5 proyectos nuevo. Asimismo, se han clasificados en temas y/o programas basado en los siguientes ejes estratégicos:</a:t>
            </a:r>
            <a:endParaRPr lang="es-DO" dirty="0">
              <a:solidFill>
                <a:schemeClr val="tx1"/>
              </a:solidFill>
              <a:latin typeface="Montserrat Light"/>
            </a:endParaRPr>
          </a:p>
        </p:txBody>
      </p:sp>
      <p:pic>
        <p:nvPicPr>
          <p:cNvPr id="10" name="Imagen 9">
            <a:extLst>
              <a:ext uri="{FF2B5EF4-FFF2-40B4-BE49-F238E27FC236}">
                <a16:creationId xmlns:a16="http://schemas.microsoft.com/office/drawing/2014/main" id="{3B50FA3D-9F93-07CF-066A-0A5C01D9E904}"/>
              </a:ext>
            </a:extLst>
          </p:cNvPr>
          <p:cNvPicPr>
            <a:picLocks noChangeAspect="1"/>
          </p:cNvPicPr>
          <p:nvPr/>
        </p:nvPicPr>
        <p:blipFill>
          <a:blip r:embed="rId2"/>
          <a:stretch>
            <a:fillRect/>
          </a:stretch>
        </p:blipFill>
        <p:spPr>
          <a:xfrm>
            <a:off x="505513" y="3314592"/>
            <a:ext cx="2947650" cy="2202000"/>
          </a:xfrm>
          <a:prstGeom prst="rect">
            <a:avLst/>
          </a:prstGeom>
        </p:spPr>
      </p:pic>
      <p:pic>
        <p:nvPicPr>
          <p:cNvPr id="12" name="Imagen 11">
            <a:extLst>
              <a:ext uri="{FF2B5EF4-FFF2-40B4-BE49-F238E27FC236}">
                <a16:creationId xmlns:a16="http://schemas.microsoft.com/office/drawing/2014/main" id="{B2D5409A-048D-4804-5FCB-076F29F5BE2E}"/>
              </a:ext>
            </a:extLst>
          </p:cNvPr>
          <p:cNvPicPr>
            <a:picLocks noChangeAspect="1"/>
          </p:cNvPicPr>
          <p:nvPr/>
        </p:nvPicPr>
        <p:blipFill>
          <a:blip r:embed="rId3"/>
          <a:stretch>
            <a:fillRect/>
          </a:stretch>
        </p:blipFill>
        <p:spPr>
          <a:xfrm>
            <a:off x="4261409" y="3429000"/>
            <a:ext cx="3033352" cy="2087592"/>
          </a:xfrm>
          <a:prstGeom prst="rect">
            <a:avLst/>
          </a:prstGeom>
        </p:spPr>
      </p:pic>
      <p:pic>
        <p:nvPicPr>
          <p:cNvPr id="14" name="Imagen 13">
            <a:extLst>
              <a:ext uri="{FF2B5EF4-FFF2-40B4-BE49-F238E27FC236}">
                <a16:creationId xmlns:a16="http://schemas.microsoft.com/office/drawing/2014/main" id="{44C83A17-58F1-9C2E-A01C-A1D416DFC505}"/>
              </a:ext>
            </a:extLst>
          </p:cNvPr>
          <p:cNvPicPr>
            <a:picLocks noChangeAspect="1"/>
          </p:cNvPicPr>
          <p:nvPr/>
        </p:nvPicPr>
        <p:blipFill>
          <a:blip r:embed="rId4"/>
          <a:stretch>
            <a:fillRect/>
          </a:stretch>
        </p:blipFill>
        <p:spPr>
          <a:xfrm>
            <a:off x="8113771" y="3465341"/>
            <a:ext cx="3385285" cy="2087592"/>
          </a:xfrm>
          <a:prstGeom prst="rect">
            <a:avLst/>
          </a:prstGeom>
        </p:spPr>
      </p:pic>
    </p:spTree>
    <p:extLst>
      <p:ext uri="{BB962C8B-B14F-4D97-AF65-F5344CB8AC3E}">
        <p14:creationId xmlns:p14="http://schemas.microsoft.com/office/powerpoint/2010/main" val="286840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sp>
        <p:nvSpPr>
          <p:cNvPr id="5" name="CuadroTexto 4">
            <a:extLst>
              <a:ext uri="{FF2B5EF4-FFF2-40B4-BE49-F238E27FC236}">
                <a16:creationId xmlns:a16="http://schemas.microsoft.com/office/drawing/2014/main" id="{A77D5BC5-0301-FE10-8F58-24A3A969B068}"/>
              </a:ext>
            </a:extLst>
          </p:cNvPr>
          <p:cNvSpPr txBox="1"/>
          <p:nvPr/>
        </p:nvSpPr>
        <p:spPr>
          <a:xfrm>
            <a:off x="983446" y="211741"/>
            <a:ext cx="11208554" cy="461665"/>
          </a:xfrm>
          <a:prstGeom prst="rect">
            <a:avLst/>
          </a:prstGeom>
          <a:noFill/>
        </p:spPr>
        <p:txBody>
          <a:bodyPr wrap="square">
            <a:spAutoFit/>
          </a:bodyPr>
          <a:lstStyle/>
          <a:p>
            <a:r>
              <a:rPr lang="es-ES" sz="2400" b="1" dirty="0">
                <a:solidFill>
                  <a:schemeClr val="bg1"/>
                </a:solidFill>
                <a:highlight>
                  <a:srgbClr val="EE3340"/>
                </a:highlight>
                <a:latin typeface="Ivy Mode" panose="020B0404020101010102" pitchFamily="34" charset="0"/>
                <a:cs typeface="Ivy Mode" panose="020B0404020101010102" pitchFamily="34" charset="0"/>
              </a:rPr>
              <a:t>PROGRAMA:</a:t>
            </a:r>
            <a:r>
              <a:rPr lang="es-ES" sz="2400" b="1" dirty="0">
                <a:solidFill>
                  <a:srgbClr val="204CC5"/>
                </a:solidFill>
                <a:latin typeface="Ivy Mode" panose="020B0404020101010102" pitchFamily="34" charset="0"/>
                <a:cs typeface="Ivy Mode" panose="020B0404020101010102" pitchFamily="34" charset="0"/>
              </a:rPr>
              <a:t> Optimización de los procesos judiciales: inclusivos y oportunos</a:t>
            </a:r>
          </a:p>
        </p:txBody>
      </p:sp>
      <p:grpSp>
        <p:nvGrpSpPr>
          <p:cNvPr id="2" name="Grupo 1">
            <a:extLst>
              <a:ext uri="{FF2B5EF4-FFF2-40B4-BE49-F238E27FC236}">
                <a16:creationId xmlns:a16="http://schemas.microsoft.com/office/drawing/2014/main" id="{C4271D1F-A507-AEAD-6CA0-D94D1AF697D2}"/>
              </a:ext>
            </a:extLst>
          </p:cNvPr>
          <p:cNvGrpSpPr/>
          <p:nvPr/>
        </p:nvGrpSpPr>
        <p:grpSpPr>
          <a:xfrm>
            <a:off x="0" y="915750"/>
            <a:ext cx="12192000" cy="376615"/>
            <a:chOff x="0" y="831083"/>
            <a:chExt cx="12192000" cy="376615"/>
          </a:xfrm>
        </p:grpSpPr>
        <p:sp>
          <p:nvSpPr>
            <p:cNvPr id="8" name="Rectángulo 7">
              <a:extLst>
                <a:ext uri="{FF2B5EF4-FFF2-40B4-BE49-F238E27FC236}">
                  <a16:creationId xmlns:a16="http://schemas.microsoft.com/office/drawing/2014/main" id="{2177FA1F-5118-03C8-E84C-2A3CE98DBAC6}"/>
                </a:ext>
              </a:extLst>
            </p:cNvPr>
            <p:cNvSpPr/>
            <p:nvPr/>
          </p:nvSpPr>
          <p:spPr>
            <a:xfrm>
              <a:off x="0" y="831083"/>
              <a:ext cx="12192000" cy="360000"/>
            </a:xfrm>
            <a:prstGeom prst="rect">
              <a:avLst/>
            </a:prstGeom>
            <a:solidFill>
              <a:srgbClr val="00A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6" name="Imagen 5">
              <a:extLst>
                <a:ext uri="{FF2B5EF4-FFF2-40B4-BE49-F238E27FC236}">
                  <a16:creationId xmlns:a16="http://schemas.microsoft.com/office/drawing/2014/main" id="{123E5422-A401-2792-4083-73482076DA00}"/>
                </a:ext>
              </a:extLst>
            </p:cNvPr>
            <p:cNvPicPr>
              <a:picLocks noChangeAspect="1"/>
            </p:cNvPicPr>
            <p:nvPr/>
          </p:nvPicPr>
          <p:blipFill rotWithShape="1">
            <a:blip r:embed="rId4">
              <a:clrChange>
                <a:clrFrom>
                  <a:srgbClr val="00AF41"/>
                </a:clrFrom>
                <a:clrTo>
                  <a:srgbClr val="00AF41">
                    <a:alpha val="0"/>
                  </a:srgbClr>
                </a:clrTo>
              </a:clrChange>
            </a:blip>
            <a:srcRect l="4559" t="67493" r="28781" b="8725"/>
            <a:stretch/>
          </p:blipFill>
          <p:spPr>
            <a:xfrm>
              <a:off x="10487999" y="844507"/>
              <a:ext cx="1579094" cy="363191"/>
            </a:xfrm>
            <a:prstGeom prst="rect">
              <a:avLst/>
            </a:prstGeom>
          </p:spPr>
        </p:pic>
        <p:sp>
          <p:nvSpPr>
            <p:cNvPr id="9" name="CuadroTexto 8">
              <a:extLst>
                <a:ext uri="{FF2B5EF4-FFF2-40B4-BE49-F238E27FC236}">
                  <a16:creationId xmlns:a16="http://schemas.microsoft.com/office/drawing/2014/main" id="{2D218337-24A2-2F56-DBF8-5951BC33FC09}"/>
                </a:ext>
              </a:extLst>
            </p:cNvPr>
            <p:cNvSpPr txBox="1"/>
            <p:nvPr/>
          </p:nvSpPr>
          <p:spPr>
            <a:xfrm>
              <a:off x="40717" y="839476"/>
              <a:ext cx="7310362" cy="338554"/>
            </a:xfrm>
            <a:prstGeom prst="rect">
              <a:avLst/>
            </a:prstGeom>
            <a:noFill/>
          </p:spPr>
          <p:txBody>
            <a:bodyPr wrap="square" rtlCol="0">
              <a:spAutoFit/>
            </a:bodyPr>
            <a:lstStyle/>
            <a:p>
              <a:r>
                <a:rPr lang="es-DO" sz="1600" b="1" dirty="0">
                  <a:solidFill>
                    <a:schemeClr val="bg1"/>
                  </a:solidFill>
                  <a:latin typeface="Montserrat Black" panose="00000A00000000000000" pitchFamily="2" charset="0"/>
                </a:rPr>
                <a:t>EJE 1: JUSTICIA PARA TODAS Y TODOS</a:t>
              </a:r>
            </a:p>
          </p:txBody>
        </p:sp>
      </p:grpSp>
      <p:sp>
        <p:nvSpPr>
          <p:cNvPr id="3" name="CuadroTexto 2">
            <a:extLst>
              <a:ext uri="{FF2B5EF4-FFF2-40B4-BE49-F238E27FC236}">
                <a16:creationId xmlns:a16="http://schemas.microsoft.com/office/drawing/2014/main" id="{45EF8DF5-0E43-ABD2-EEB8-F76063DDB74E}"/>
              </a:ext>
            </a:extLst>
          </p:cNvPr>
          <p:cNvSpPr txBox="1"/>
          <p:nvPr/>
        </p:nvSpPr>
        <p:spPr>
          <a:xfrm>
            <a:off x="6065520" y="6550223"/>
            <a:ext cx="6126480" cy="307777"/>
          </a:xfrm>
          <a:prstGeom prst="rect">
            <a:avLst/>
          </a:prstGeom>
          <a:noFill/>
        </p:spPr>
        <p:txBody>
          <a:bodyPr wrap="square">
            <a:spAutoFit/>
          </a:bodyPr>
          <a:lstStyle/>
          <a:p>
            <a:pPr algn="r"/>
            <a:r>
              <a:rPr lang="es-DO" sz="1400" i="1" dirty="0">
                <a:solidFill>
                  <a:srgbClr val="204CC5"/>
                </a:solidFill>
              </a:rPr>
              <a:t>*Proyecto de arrastre de años anteriores</a:t>
            </a:r>
          </a:p>
        </p:txBody>
      </p:sp>
      <p:graphicFrame>
        <p:nvGraphicFramePr>
          <p:cNvPr id="14" name="Tabla 11">
            <a:extLst>
              <a:ext uri="{FF2B5EF4-FFF2-40B4-BE49-F238E27FC236}">
                <a16:creationId xmlns:a16="http://schemas.microsoft.com/office/drawing/2014/main" id="{F02BBF96-D47E-D38E-0800-7309C7F28578}"/>
              </a:ext>
            </a:extLst>
          </p:cNvPr>
          <p:cNvGraphicFramePr>
            <a:graphicFrameLocks noGrp="1"/>
          </p:cNvGraphicFramePr>
          <p:nvPr>
            <p:extLst>
              <p:ext uri="{D42A27DB-BD31-4B8C-83A1-F6EECF244321}">
                <p14:modId xmlns:p14="http://schemas.microsoft.com/office/powerpoint/2010/main" val="63626271"/>
              </p:ext>
            </p:extLst>
          </p:nvPr>
        </p:nvGraphicFramePr>
        <p:xfrm>
          <a:off x="40717" y="1350965"/>
          <a:ext cx="12026376" cy="5125720"/>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0840">
                <a:tc>
                  <a:txBody>
                    <a:bodyPr/>
                    <a:lstStyle/>
                    <a:p>
                      <a:pPr algn="ctr"/>
                      <a:r>
                        <a:rPr lang="es-DO" dirty="0">
                          <a:latin typeface="Montserrat Light" panose="00000400000000000000" pitchFamily="2" charset="0"/>
                        </a:rPr>
                        <a:t>No.</a:t>
                      </a:r>
                    </a:p>
                  </a:txBody>
                  <a:tcPr/>
                </a:tc>
                <a:tc>
                  <a:txBody>
                    <a:bodyPr/>
                    <a:lstStyle/>
                    <a:p>
                      <a:pPr algn="ctr"/>
                      <a:r>
                        <a:rPr lang="es-DO" dirty="0">
                          <a:latin typeface="Montserrat Light" panose="00000400000000000000" pitchFamily="2" charset="0"/>
                        </a:rPr>
                        <a:t>Nombre </a:t>
                      </a:r>
                    </a:p>
                  </a:txBody>
                  <a:tcPr/>
                </a:tc>
                <a:tc>
                  <a:txBody>
                    <a:bodyPr/>
                    <a:lstStyle/>
                    <a:p>
                      <a:pPr algn="ctr"/>
                      <a:r>
                        <a:rPr lang="es-DO" dirty="0">
                          <a:latin typeface="Montserrat Light" panose="00000400000000000000" pitchFamily="2" charset="0"/>
                        </a:rPr>
                        <a:t>Descripción</a:t>
                      </a:r>
                    </a:p>
                  </a:txBody>
                  <a:tcPr/>
                </a:tc>
                <a:tc>
                  <a:txBody>
                    <a:bodyPr/>
                    <a:lstStyle/>
                    <a:p>
                      <a:pPr algn="ctr"/>
                      <a:r>
                        <a:rPr lang="es-DO" dirty="0">
                          <a:latin typeface="Montserrat Light" panose="00000400000000000000" pitchFamily="2" charset="0"/>
                        </a:rPr>
                        <a:t>Responsable</a:t>
                      </a:r>
                    </a:p>
                  </a:txBody>
                  <a:tcPr/>
                </a:tc>
                <a:tc>
                  <a:txBody>
                    <a:bodyPr/>
                    <a:lstStyle/>
                    <a:p>
                      <a:pPr algn="ctr"/>
                      <a:r>
                        <a:rPr lang="es-DO" dirty="0">
                          <a:latin typeface="Montserrat Light" panose="00000400000000000000" pitchFamily="2" charset="0"/>
                        </a:rPr>
                        <a:t>Presupuesto</a:t>
                      </a:r>
                    </a:p>
                  </a:txBody>
                  <a:tcPr/>
                </a:tc>
                <a:extLst>
                  <a:ext uri="{0D108BD9-81ED-4DB2-BD59-A6C34878D82A}">
                    <a16:rowId xmlns:a16="http://schemas.microsoft.com/office/drawing/2014/main" val="3925969102"/>
                  </a:ext>
                </a:extLst>
              </a:tr>
              <a:tr h="370840">
                <a:tc>
                  <a:txBody>
                    <a:bodyPr/>
                    <a:lstStyle/>
                    <a:p>
                      <a:pPr algn="ctr"/>
                      <a:r>
                        <a:rPr lang="es-DO" sz="1200" dirty="0">
                          <a:latin typeface="Montserrat Light" panose="00000400000000000000" pitchFamily="2"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Montserrat Light" panose="00000400000000000000" pitchFamily="2" charset="0"/>
                        </a:rPr>
                        <a:t>Modelo de Prestación del Servicio Judicial</a:t>
                      </a:r>
                    </a:p>
                  </a:txBody>
                  <a:tcPr/>
                </a:tc>
                <a:tc>
                  <a:txBody>
                    <a:bodyPr/>
                    <a:lstStyle/>
                    <a:p>
                      <a:pPr algn="just"/>
                      <a:r>
                        <a:rPr lang="es-ES" sz="900" dirty="0">
                          <a:latin typeface="Montserrat Light" panose="00000400000000000000" pitchFamily="2" charset="0"/>
                        </a:rPr>
                        <a:t>Estandarización de la Atención a Usuarios del Servicio Judicial mediante la definición de los procesos, canales y espacios de atención a usuarios, sistemas de medición, control y seguimiento, para asegurar un servicio judicial oportuno y eficiente, con mora cero.</a:t>
                      </a:r>
                    </a:p>
                    <a:p>
                      <a:pPr algn="just"/>
                      <a:endParaRPr lang="es-ES" sz="900" dirty="0">
                        <a:latin typeface="Montserrat Light" panose="00000400000000000000" pitchFamily="2" charset="0"/>
                      </a:endParaRPr>
                    </a:p>
                    <a:p>
                      <a:pPr algn="just"/>
                      <a:r>
                        <a:rPr lang="es-ES" sz="900" dirty="0">
                          <a:latin typeface="Montserrat Light" panose="00000400000000000000" pitchFamily="2" charset="0"/>
                        </a:rPr>
                        <a:t>Este proyecto impacta el Servicio Judicial de manera integral al unificar bajo un único modelo de atención al usuario a todas las dependencias del Poder Judicial.       Con el mismo se pretende realizar el levantamiento de los procesos de atención, la documentación del modelo de atención integral centrado en el usuario, así como el establecimiento de los indicadores para medición del desempeño de las áreas y medición de la calidad del servicio judicial, gobernanza del Servicio Judicial y sus elementos o componentes. Estableciendo una gestión de calidad para la mejora continua de la prestación del servicio judicial.</a:t>
                      </a:r>
                      <a:endParaRPr lang="es-DO" sz="900" dirty="0">
                        <a:latin typeface="Montserrat Light" panose="00000400000000000000" pitchFamily="2" charset="0"/>
                      </a:endParaRPr>
                    </a:p>
                  </a:txBody>
                  <a:tcPr/>
                </a:tc>
                <a:tc>
                  <a:txBody>
                    <a:bodyPr/>
                    <a:lstStyle/>
                    <a:p>
                      <a:pPr algn="ctr"/>
                      <a:r>
                        <a:rPr lang="es-ES" sz="1200" dirty="0">
                          <a:latin typeface="Montserrat Light" panose="00000400000000000000" pitchFamily="2" charset="0"/>
                        </a:rPr>
                        <a:t>Administración General del Servicio Judicial </a:t>
                      </a:r>
                    </a:p>
                  </a:txBody>
                  <a:tcPr/>
                </a:tc>
                <a:tc>
                  <a:txBody>
                    <a:bodyPr/>
                    <a:lstStyle/>
                    <a:p>
                      <a:pPr algn="ctr"/>
                      <a:r>
                        <a:rPr lang="es-DO" sz="1200" dirty="0">
                          <a:latin typeface="Montserrat Light" panose="00000400000000000000" pitchFamily="2" charset="0"/>
                        </a:rPr>
                        <a:t>$5,410,000.00 </a:t>
                      </a:r>
                    </a:p>
                  </a:txBody>
                  <a:tcPr/>
                </a:tc>
                <a:extLst>
                  <a:ext uri="{0D108BD9-81ED-4DB2-BD59-A6C34878D82A}">
                    <a16:rowId xmlns:a16="http://schemas.microsoft.com/office/drawing/2014/main" val="1582048419"/>
                  </a:ext>
                </a:extLst>
              </a:tr>
              <a:tr h="370840">
                <a:tc>
                  <a:txBody>
                    <a:bodyPr/>
                    <a:lstStyle/>
                    <a:p>
                      <a:pPr algn="ctr"/>
                      <a:r>
                        <a:rPr lang="es-DO" sz="1200" dirty="0">
                          <a:latin typeface="Montserrat Light" panose="00000400000000000000" pitchFamily="2" charset="0"/>
                        </a:rPr>
                        <a:t>2</a:t>
                      </a:r>
                    </a:p>
                  </a:txBody>
                  <a:tcPr/>
                </a:tc>
                <a:tc>
                  <a:txBody>
                    <a:bodyPr/>
                    <a:lstStyle/>
                    <a:p>
                      <a:r>
                        <a:rPr lang="es-ES" sz="1200" dirty="0">
                          <a:latin typeface="Montserrat Light" panose="00000400000000000000" pitchFamily="2" charset="0"/>
                        </a:rPr>
                        <a:t>Ampliación y Fortalecimiento de los Mecanismos no Adversariales</a:t>
                      </a:r>
                    </a:p>
                  </a:txBody>
                  <a:tcPr/>
                </a:tc>
                <a:tc>
                  <a:txBody>
                    <a:bodyPr/>
                    <a:lstStyle/>
                    <a:p>
                      <a:pPr algn="just"/>
                      <a:r>
                        <a:rPr lang="es-ES" sz="900" dirty="0">
                          <a:latin typeface="Montserrat Light" panose="00000400000000000000" pitchFamily="2" charset="0"/>
                        </a:rPr>
                        <a:t>Desarrollo de nuevos canales para la solución de los desacuerdos surgidos entre las personas, con la finalidad de que las partes puedan acceder a mecanismos alternativos para llegar a consensos de una manera más rápida y amistosa. Este proyecto busca ampliar y fortalecer el servicio de los métodos alternos para solución de conflictos mediante la digitalización y difusión, la adecuación de nuevos espacios y la inclusión de nuevos tipos de conflictos que abarcaran los ámbitos civil, comercial, laboral y administrativo. También se implementarán campañas de difusión para dar a conocer mejor los servicios ofertados.</a:t>
                      </a:r>
                      <a:endParaRPr lang="es-DO" sz="900" dirty="0">
                        <a:latin typeface="Montserrat Light" panose="00000400000000000000" pitchFamily="2" charset="0"/>
                      </a:endParaRPr>
                    </a:p>
                  </a:txBody>
                  <a:tcPr/>
                </a:tc>
                <a:tc>
                  <a:txBody>
                    <a:bodyPr/>
                    <a:lstStyle/>
                    <a:p>
                      <a:pPr algn="ctr"/>
                      <a:r>
                        <a:rPr lang="es-DO" sz="1200" dirty="0">
                          <a:latin typeface="Montserrat Light" panose="00000400000000000000" pitchFamily="2" charset="0"/>
                        </a:rPr>
                        <a:t>Dirección de Justicia Inclusiva </a:t>
                      </a:r>
                    </a:p>
                  </a:txBody>
                  <a:tcPr/>
                </a:tc>
                <a:tc>
                  <a:txBody>
                    <a:bodyPr/>
                    <a:lstStyle/>
                    <a:p>
                      <a:pPr algn="ctr"/>
                      <a:r>
                        <a:rPr lang="es-DO" sz="1200" dirty="0">
                          <a:latin typeface="Montserrat Light" panose="00000400000000000000" pitchFamily="2" charset="0"/>
                        </a:rPr>
                        <a:t>$2,535,000.00</a:t>
                      </a:r>
                    </a:p>
                  </a:txBody>
                  <a:tcPr/>
                </a:tc>
                <a:extLst>
                  <a:ext uri="{0D108BD9-81ED-4DB2-BD59-A6C34878D82A}">
                    <a16:rowId xmlns:a16="http://schemas.microsoft.com/office/drawing/2014/main" val="642434455"/>
                  </a:ext>
                </a:extLst>
              </a:tr>
              <a:tr h="370840">
                <a:tc>
                  <a:txBody>
                    <a:bodyPr/>
                    <a:lstStyle/>
                    <a:p>
                      <a:pPr algn="ctr"/>
                      <a:r>
                        <a:rPr lang="es-DO" sz="1200" dirty="0">
                          <a:solidFill>
                            <a:srgbClr val="FF0000"/>
                          </a:solidFill>
                          <a:latin typeface="Montserrat Light"/>
                        </a:rPr>
                        <a:t>3</a:t>
                      </a:r>
                    </a:p>
                  </a:txBody>
                  <a:tcPr/>
                </a:tc>
                <a:tc>
                  <a:txBody>
                    <a:bodyPr/>
                    <a:lstStyle/>
                    <a:p>
                      <a:r>
                        <a:rPr lang="es-ES" sz="1200" dirty="0">
                          <a:solidFill>
                            <a:srgbClr val="FF0000"/>
                          </a:solidFill>
                          <a:latin typeface="Montserrat Light"/>
                        </a:rPr>
                        <a:t>Articulación y Coordinación del Sistema de Justicia*</a:t>
                      </a:r>
                    </a:p>
                  </a:txBody>
                  <a:tcPr/>
                </a:tc>
                <a:tc>
                  <a:txBody>
                    <a:bodyPr/>
                    <a:lstStyle/>
                    <a:p>
                      <a:pPr algn="just"/>
                      <a:r>
                        <a:rPr lang="es-ES" sz="900" dirty="0">
                          <a:solidFill>
                            <a:srgbClr val="FF0000"/>
                          </a:solidFill>
                          <a:latin typeface="Montserrat Light"/>
                        </a:rPr>
                        <a:t>Sistema de interoperabilidad diseñado e implementado para operación interinstitucional.</a:t>
                      </a:r>
                      <a:endParaRPr lang="es-DO" sz="900">
                        <a:solidFill>
                          <a:srgbClr val="FF0000"/>
                        </a:solidFill>
                        <a:latin typeface="Montserrat Light"/>
                      </a:endParaRPr>
                    </a:p>
                  </a:txBody>
                  <a:tcPr/>
                </a:tc>
                <a:tc>
                  <a:txBody>
                    <a:bodyPr/>
                    <a:lstStyle/>
                    <a:p>
                      <a:pPr algn="ctr"/>
                      <a:r>
                        <a:rPr lang="es-ES" sz="1200" dirty="0">
                          <a:solidFill>
                            <a:srgbClr val="FF0000"/>
                          </a:solidFill>
                          <a:latin typeface="Montserrat Light"/>
                        </a:rPr>
                        <a:t>Dirección de Análisis y Políticas Públicas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200" dirty="0">
                          <a:solidFill>
                            <a:srgbClr val="FF0000"/>
                          </a:solidFill>
                          <a:latin typeface="Montserrat Light"/>
                        </a:rPr>
                        <a:t>$0.00</a:t>
                      </a:r>
                    </a:p>
                  </a:txBody>
                  <a:tcPr/>
                </a:tc>
                <a:extLst>
                  <a:ext uri="{0D108BD9-81ED-4DB2-BD59-A6C34878D82A}">
                    <a16:rowId xmlns:a16="http://schemas.microsoft.com/office/drawing/2014/main" val="3369694694"/>
                  </a:ext>
                </a:extLst>
              </a:tr>
            </a:tbl>
          </a:graphicData>
        </a:graphic>
      </p:graphicFrame>
    </p:spTree>
    <p:extLst>
      <p:ext uri="{BB962C8B-B14F-4D97-AF65-F5344CB8AC3E}">
        <p14:creationId xmlns:p14="http://schemas.microsoft.com/office/powerpoint/2010/main" val="189952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sp>
        <p:nvSpPr>
          <p:cNvPr id="5" name="CuadroTexto 4">
            <a:extLst>
              <a:ext uri="{FF2B5EF4-FFF2-40B4-BE49-F238E27FC236}">
                <a16:creationId xmlns:a16="http://schemas.microsoft.com/office/drawing/2014/main" id="{A77D5BC5-0301-FE10-8F58-24A3A969B068}"/>
              </a:ext>
            </a:extLst>
          </p:cNvPr>
          <p:cNvSpPr txBox="1"/>
          <p:nvPr/>
        </p:nvSpPr>
        <p:spPr>
          <a:xfrm>
            <a:off x="983446" y="211741"/>
            <a:ext cx="11208554" cy="461665"/>
          </a:xfrm>
          <a:prstGeom prst="rect">
            <a:avLst/>
          </a:prstGeom>
          <a:noFill/>
        </p:spPr>
        <p:txBody>
          <a:bodyPr wrap="square">
            <a:spAutoFit/>
          </a:bodyPr>
          <a:lstStyle/>
          <a:p>
            <a:r>
              <a:rPr lang="es-ES" sz="2400" b="1" dirty="0">
                <a:solidFill>
                  <a:schemeClr val="bg1"/>
                </a:solidFill>
                <a:highlight>
                  <a:srgbClr val="EE3340"/>
                </a:highlight>
                <a:latin typeface="Ivy Mode" panose="020B0404020101010102" pitchFamily="34" charset="0"/>
                <a:cs typeface="Ivy Mode" panose="020B0404020101010102" pitchFamily="34" charset="0"/>
              </a:rPr>
              <a:t>PROGRAMA:</a:t>
            </a:r>
            <a:r>
              <a:rPr lang="es-ES" sz="2400" b="1" dirty="0">
                <a:solidFill>
                  <a:srgbClr val="204CC5"/>
                </a:solidFill>
                <a:latin typeface="Ivy Mode" panose="020B0404020101010102" pitchFamily="34" charset="0"/>
                <a:cs typeface="Ivy Mode" panose="020B0404020101010102" pitchFamily="34" charset="0"/>
              </a:rPr>
              <a:t> Optimización de los procesos judiciales: inclusivos y oportunos</a:t>
            </a:r>
          </a:p>
        </p:txBody>
      </p:sp>
      <p:graphicFrame>
        <p:nvGraphicFramePr>
          <p:cNvPr id="11" name="Tabla 11">
            <a:extLst>
              <a:ext uri="{FF2B5EF4-FFF2-40B4-BE49-F238E27FC236}">
                <a16:creationId xmlns:a16="http://schemas.microsoft.com/office/drawing/2014/main" id="{D0DE35C8-DBA0-EF0F-9CEF-A20D1094C72F}"/>
              </a:ext>
            </a:extLst>
          </p:cNvPr>
          <p:cNvGraphicFramePr>
            <a:graphicFrameLocks noGrp="1"/>
          </p:cNvGraphicFramePr>
          <p:nvPr>
            <p:extLst>
              <p:ext uri="{D42A27DB-BD31-4B8C-83A1-F6EECF244321}">
                <p14:modId xmlns:p14="http://schemas.microsoft.com/office/powerpoint/2010/main" val="1882207240"/>
              </p:ext>
            </p:extLst>
          </p:nvPr>
        </p:nvGraphicFramePr>
        <p:xfrm>
          <a:off x="52332" y="1240139"/>
          <a:ext cx="12026376" cy="2870200"/>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0840">
                <a:tc>
                  <a:txBody>
                    <a:bodyPr/>
                    <a:lstStyle/>
                    <a:p>
                      <a:pPr algn="ctr"/>
                      <a:r>
                        <a:rPr lang="es-DO" dirty="0">
                          <a:latin typeface="Montserrat Light" panose="00000400000000000000" pitchFamily="2" charset="0"/>
                        </a:rPr>
                        <a:t>No.</a:t>
                      </a:r>
                    </a:p>
                  </a:txBody>
                  <a:tcPr/>
                </a:tc>
                <a:tc>
                  <a:txBody>
                    <a:bodyPr/>
                    <a:lstStyle/>
                    <a:p>
                      <a:pPr algn="ctr"/>
                      <a:r>
                        <a:rPr lang="es-DO" dirty="0">
                          <a:latin typeface="Montserrat Light" panose="00000400000000000000" pitchFamily="2" charset="0"/>
                        </a:rPr>
                        <a:t>Nombre </a:t>
                      </a:r>
                    </a:p>
                  </a:txBody>
                  <a:tcPr/>
                </a:tc>
                <a:tc>
                  <a:txBody>
                    <a:bodyPr/>
                    <a:lstStyle/>
                    <a:p>
                      <a:pPr algn="ctr"/>
                      <a:r>
                        <a:rPr lang="es-DO" dirty="0">
                          <a:latin typeface="Montserrat Light" panose="00000400000000000000" pitchFamily="2" charset="0"/>
                        </a:rPr>
                        <a:t>Descripción</a:t>
                      </a:r>
                    </a:p>
                  </a:txBody>
                  <a:tcPr/>
                </a:tc>
                <a:tc>
                  <a:txBody>
                    <a:bodyPr/>
                    <a:lstStyle/>
                    <a:p>
                      <a:pPr algn="ctr"/>
                      <a:r>
                        <a:rPr lang="es-DO" dirty="0">
                          <a:latin typeface="Montserrat Light" panose="00000400000000000000" pitchFamily="2" charset="0"/>
                        </a:rPr>
                        <a:t>Responsable</a:t>
                      </a:r>
                    </a:p>
                  </a:txBody>
                  <a:tcPr/>
                </a:tc>
                <a:tc>
                  <a:txBody>
                    <a:bodyPr/>
                    <a:lstStyle/>
                    <a:p>
                      <a:pPr algn="ctr"/>
                      <a:r>
                        <a:rPr lang="es-DO" dirty="0">
                          <a:latin typeface="Montserrat Light" panose="00000400000000000000" pitchFamily="2" charset="0"/>
                        </a:rPr>
                        <a:t>Presupuesto</a:t>
                      </a:r>
                    </a:p>
                  </a:txBody>
                  <a:tcPr/>
                </a:tc>
                <a:extLst>
                  <a:ext uri="{0D108BD9-81ED-4DB2-BD59-A6C34878D82A}">
                    <a16:rowId xmlns:a16="http://schemas.microsoft.com/office/drawing/2014/main" val="3925969102"/>
                  </a:ext>
                </a:extLst>
              </a:tr>
              <a:tr h="370840">
                <a:tc>
                  <a:txBody>
                    <a:bodyPr/>
                    <a:lstStyle/>
                    <a:p>
                      <a:pPr algn="ctr"/>
                      <a:r>
                        <a:rPr lang="es-DO" sz="1200" dirty="0">
                          <a:latin typeface="Montserrat Light" panose="00000400000000000000" pitchFamily="2"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Montserrat Light" panose="00000400000000000000" pitchFamily="2" charset="0"/>
                        </a:rPr>
                        <a:t>Proceso Penal Optimizado (efectivo y ágil)</a:t>
                      </a:r>
                    </a:p>
                  </a:txBody>
                  <a:tcPr/>
                </a:tc>
                <a:tc>
                  <a:txBody>
                    <a:bodyPr/>
                    <a:lstStyle/>
                    <a:p>
                      <a:pPr algn="just"/>
                      <a:r>
                        <a:rPr lang="es-ES" sz="800" dirty="0">
                          <a:latin typeface="Montserrat Light" panose="00000400000000000000" pitchFamily="2" charset="0"/>
                        </a:rPr>
                        <a:t>Garantizar la dignidad de las personas mediante la promoción, elaboración, diseño y ejecución de acciones dirigidas a la transformación de procesos y procedimientos de modelos operativos y de gestión estandarizados, así como herramientas de levantamiento de información y control, que permitirán el seguimiento a los plazos legalmente establecidos, ejecuciones de libertad y toma de decisiones que impacten en la agilización de los procesos. </a:t>
                      </a:r>
                      <a:endParaRPr lang="es-DO" sz="800" dirty="0">
                        <a:latin typeface="Montserrat Light" panose="00000400000000000000" pitchFamily="2" charset="0"/>
                      </a:endParaRPr>
                    </a:p>
                  </a:txBody>
                  <a:tcPr/>
                </a:tc>
                <a:tc>
                  <a:txBody>
                    <a:bodyPr/>
                    <a:lstStyle/>
                    <a:p>
                      <a:pPr algn="ctr"/>
                      <a:r>
                        <a:rPr lang="es-ES" sz="1200" dirty="0">
                          <a:latin typeface="Montserrat Light" panose="00000400000000000000" pitchFamily="2" charset="0"/>
                        </a:rPr>
                        <a:t>Dirección de Justicia Inclusiva </a:t>
                      </a:r>
                    </a:p>
                  </a:txBody>
                  <a:tcPr/>
                </a:tc>
                <a:tc>
                  <a:txBody>
                    <a:bodyPr/>
                    <a:lstStyle/>
                    <a:p>
                      <a:pPr algn="ctr"/>
                      <a:r>
                        <a:rPr lang="es-DO" sz="1200" dirty="0">
                          <a:latin typeface="Montserrat Light" panose="00000400000000000000" pitchFamily="2" charset="0"/>
                        </a:rPr>
                        <a:t>$26,646,000.00 </a:t>
                      </a:r>
                    </a:p>
                  </a:txBody>
                  <a:tcPr/>
                </a:tc>
                <a:extLst>
                  <a:ext uri="{0D108BD9-81ED-4DB2-BD59-A6C34878D82A}">
                    <a16:rowId xmlns:a16="http://schemas.microsoft.com/office/drawing/2014/main" val="1582048419"/>
                  </a:ext>
                </a:extLst>
              </a:tr>
              <a:tr h="370840">
                <a:tc>
                  <a:txBody>
                    <a:bodyPr/>
                    <a:lstStyle/>
                    <a:p>
                      <a:pPr algn="ctr"/>
                      <a:r>
                        <a:rPr lang="es-DO" sz="1200" dirty="0">
                          <a:latin typeface="Montserrat Light" panose="00000400000000000000" pitchFamily="2" charset="0"/>
                        </a:rPr>
                        <a:t>5</a:t>
                      </a:r>
                    </a:p>
                  </a:txBody>
                  <a:tcPr/>
                </a:tc>
                <a:tc>
                  <a:txBody>
                    <a:bodyPr/>
                    <a:lstStyle/>
                    <a:p>
                      <a:r>
                        <a:rPr lang="es-ES" sz="1200" dirty="0">
                          <a:latin typeface="Montserrat Light" panose="00000400000000000000" pitchFamily="2" charset="0"/>
                        </a:rPr>
                        <a:t>Sistema de Gestión de la Calidad*</a:t>
                      </a:r>
                    </a:p>
                  </a:txBody>
                  <a:tcPr/>
                </a:tc>
                <a:tc>
                  <a:txBody>
                    <a:bodyPr/>
                    <a:lstStyle/>
                    <a:p>
                      <a:pPr algn="just"/>
                      <a:r>
                        <a:rPr lang="es-ES" sz="800" dirty="0">
                          <a:latin typeface="Montserrat Light" panose="00000400000000000000" pitchFamily="2" charset="0"/>
                        </a:rPr>
                        <a:t>La implementación del Sistema de Gestión de Calidad pretende impulsar un cambio cultural en el Poder Judicial que favorezca el liderazgo de las Direcciones y Alta Gerencia en la gestión de la calidad asegurando de manera consistente la mejora del desempeño y la eficacia en las operaciones del Poder Judicial.</a:t>
                      </a:r>
                    </a:p>
                    <a:p>
                      <a:pPr algn="just"/>
                      <a:endParaRPr lang="es-ES" sz="800" dirty="0">
                        <a:latin typeface="Montserrat Light" panose="00000400000000000000" pitchFamily="2" charset="0"/>
                      </a:endParaRPr>
                    </a:p>
                    <a:p>
                      <a:pPr algn="just"/>
                      <a:r>
                        <a:rPr lang="es-ES" sz="800" dirty="0">
                          <a:latin typeface="Montserrat Light" panose="00000400000000000000" pitchFamily="2" charset="0"/>
                        </a:rPr>
                        <a:t>Se requiere que el monitoreo, el mantenimiento y la mejora continua de la calidad y su evaluación sean vistas como una responsabilidad profesional y que formen parte de las actividades habituales de todos los Jueces, Juezas y Servidores Judiciales.</a:t>
                      </a:r>
                      <a:endParaRPr lang="es-DO" sz="800" dirty="0">
                        <a:latin typeface="Montserrat Light" panose="00000400000000000000" pitchFamily="2" charset="0"/>
                      </a:endParaRPr>
                    </a:p>
                  </a:txBody>
                  <a:tcPr/>
                </a:tc>
                <a:tc>
                  <a:txBody>
                    <a:bodyPr/>
                    <a:lstStyle/>
                    <a:p>
                      <a:pPr algn="ctr"/>
                      <a:r>
                        <a:rPr lang="es-DO" sz="1200" dirty="0">
                          <a:latin typeface="Montserrat Light" panose="00000400000000000000" pitchFamily="2" charset="0"/>
                        </a:rPr>
                        <a:t>Dirección de Planificación </a:t>
                      </a:r>
                    </a:p>
                  </a:txBody>
                  <a:tcPr/>
                </a:tc>
                <a:tc>
                  <a:txBody>
                    <a:bodyPr/>
                    <a:lstStyle/>
                    <a:p>
                      <a:pPr algn="ctr"/>
                      <a:r>
                        <a:rPr lang="es-DO" sz="1200" dirty="0">
                          <a:latin typeface="Montserrat Light" panose="00000400000000000000" pitchFamily="2" charset="0"/>
                        </a:rPr>
                        <a:t>$0.00 </a:t>
                      </a:r>
                    </a:p>
                  </a:txBody>
                  <a:tcPr/>
                </a:tc>
                <a:extLst>
                  <a:ext uri="{0D108BD9-81ED-4DB2-BD59-A6C34878D82A}">
                    <a16:rowId xmlns:a16="http://schemas.microsoft.com/office/drawing/2014/main" val="642434455"/>
                  </a:ext>
                </a:extLst>
              </a:tr>
            </a:tbl>
          </a:graphicData>
        </a:graphic>
      </p:graphicFrame>
      <p:sp>
        <p:nvSpPr>
          <p:cNvPr id="3" name="CuadroTexto 2">
            <a:extLst>
              <a:ext uri="{FF2B5EF4-FFF2-40B4-BE49-F238E27FC236}">
                <a16:creationId xmlns:a16="http://schemas.microsoft.com/office/drawing/2014/main" id="{45EF8DF5-0E43-ABD2-EEB8-F76063DDB74E}"/>
              </a:ext>
            </a:extLst>
          </p:cNvPr>
          <p:cNvSpPr txBox="1"/>
          <p:nvPr/>
        </p:nvSpPr>
        <p:spPr>
          <a:xfrm>
            <a:off x="6065520" y="6550223"/>
            <a:ext cx="6126480" cy="307777"/>
          </a:xfrm>
          <a:prstGeom prst="rect">
            <a:avLst/>
          </a:prstGeom>
          <a:noFill/>
        </p:spPr>
        <p:txBody>
          <a:bodyPr wrap="square">
            <a:spAutoFit/>
          </a:bodyPr>
          <a:lstStyle/>
          <a:p>
            <a:pPr algn="r"/>
            <a:r>
              <a:rPr lang="es-DO" sz="1400" i="1" dirty="0">
                <a:solidFill>
                  <a:srgbClr val="204CC5"/>
                </a:solidFill>
              </a:rPr>
              <a:t>*Proyecto de arrastre de años anteriores</a:t>
            </a:r>
          </a:p>
        </p:txBody>
      </p:sp>
      <p:grpSp>
        <p:nvGrpSpPr>
          <p:cNvPr id="21" name="Grupo 20">
            <a:extLst>
              <a:ext uri="{FF2B5EF4-FFF2-40B4-BE49-F238E27FC236}">
                <a16:creationId xmlns:a16="http://schemas.microsoft.com/office/drawing/2014/main" id="{1A35B9AF-213D-BD89-79DE-E112C78D3950}"/>
              </a:ext>
            </a:extLst>
          </p:cNvPr>
          <p:cNvGrpSpPr/>
          <p:nvPr/>
        </p:nvGrpSpPr>
        <p:grpSpPr>
          <a:xfrm>
            <a:off x="4024" y="833483"/>
            <a:ext cx="12192000" cy="360000"/>
            <a:chOff x="4024" y="833483"/>
            <a:chExt cx="12192000" cy="360000"/>
          </a:xfrm>
        </p:grpSpPr>
        <p:sp>
          <p:nvSpPr>
            <p:cNvPr id="7" name="Rectángulo 6">
              <a:extLst>
                <a:ext uri="{FF2B5EF4-FFF2-40B4-BE49-F238E27FC236}">
                  <a16:creationId xmlns:a16="http://schemas.microsoft.com/office/drawing/2014/main" id="{484216AB-5758-BC9A-5846-A888356FD73E}"/>
                </a:ext>
              </a:extLst>
            </p:cNvPr>
            <p:cNvSpPr/>
            <p:nvPr/>
          </p:nvSpPr>
          <p:spPr>
            <a:xfrm>
              <a:off x="4024" y="833483"/>
              <a:ext cx="12192000" cy="360000"/>
            </a:xfrm>
            <a:prstGeom prst="rect">
              <a:avLst/>
            </a:prstGeom>
            <a:solidFill>
              <a:srgbClr val="249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3" name="CuadroTexto 12">
              <a:extLst>
                <a:ext uri="{FF2B5EF4-FFF2-40B4-BE49-F238E27FC236}">
                  <a16:creationId xmlns:a16="http://schemas.microsoft.com/office/drawing/2014/main" id="{1422F9BA-B8EC-0658-CF7E-D93A5217DE0C}"/>
                </a:ext>
              </a:extLst>
            </p:cNvPr>
            <p:cNvSpPr txBox="1"/>
            <p:nvPr/>
          </p:nvSpPr>
          <p:spPr>
            <a:xfrm>
              <a:off x="36693" y="847001"/>
              <a:ext cx="8651338" cy="338554"/>
            </a:xfrm>
            <a:prstGeom prst="rect">
              <a:avLst/>
            </a:prstGeom>
            <a:noFill/>
          </p:spPr>
          <p:txBody>
            <a:bodyPr wrap="square" rtlCol="0">
              <a:spAutoFit/>
            </a:bodyPr>
            <a:lstStyle/>
            <a:p>
              <a:r>
                <a:rPr lang="es-DO" sz="1600" b="1" dirty="0">
                  <a:solidFill>
                    <a:schemeClr val="bg1"/>
                  </a:solidFill>
                  <a:latin typeface="Montserrat Black" panose="00000A00000000000000" pitchFamily="2" charset="0"/>
                </a:rPr>
                <a:t>EJE 2: SERVICIO JUDICIAL OPORTUNO Y EFICIENTE</a:t>
              </a:r>
            </a:p>
          </p:txBody>
        </p:sp>
        <p:pic>
          <p:nvPicPr>
            <p:cNvPr id="15" name="Slide">
              <a:extLst>
                <a:ext uri="{FF2B5EF4-FFF2-40B4-BE49-F238E27FC236}">
                  <a16:creationId xmlns:a16="http://schemas.microsoft.com/office/drawing/2014/main" id="{6C290A43-D368-9698-5728-E5DEF6810B2B}"/>
                </a:ext>
              </a:extLst>
            </p:cNvPr>
            <p:cNvPicPr>
              <a:picLocks noChangeAspect="1"/>
            </p:cNvPicPr>
            <p:nvPr/>
          </p:nvPicPr>
          <p:blipFill rotWithShape="1">
            <a:blip r:embed="rId4"/>
            <a:srcRect t="69913" r="36969" b="5636"/>
            <a:stretch/>
          </p:blipFill>
          <p:spPr>
            <a:xfrm>
              <a:off x="10757139" y="838234"/>
              <a:ext cx="1388561" cy="347321"/>
            </a:xfrm>
            <a:prstGeom prst="rect">
              <a:avLst/>
            </a:prstGeom>
          </p:spPr>
        </p:pic>
      </p:grpSp>
      <p:grpSp>
        <p:nvGrpSpPr>
          <p:cNvPr id="20" name="Grupo 19">
            <a:extLst>
              <a:ext uri="{FF2B5EF4-FFF2-40B4-BE49-F238E27FC236}">
                <a16:creationId xmlns:a16="http://schemas.microsoft.com/office/drawing/2014/main" id="{FA6CD666-13F6-D976-16BF-EBDC8E04AB2D}"/>
              </a:ext>
            </a:extLst>
          </p:cNvPr>
          <p:cNvGrpSpPr/>
          <p:nvPr/>
        </p:nvGrpSpPr>
        <p:grpSpPr>
          <a:xfrm>
            <a:off x="0" y="4308608"/>
            <a:ext cx="12192000" cy="360000"/>
            <a:chOff x="0" y="4923718"/>
            <a:chExt cx="12192000" cy="360000"/>
          </a:xfrm>
        </p:grpSpPr>
        <p:sp>
          <p:nvSpPr>
            <p:cNvPr id="16" name="Rectángulo 15">
              <a:extLst>
                <a:ext uri="{FF2B5EF4-FFF2-40B4-BE49-F238E27FC236}">
                  <a16:creationId xmlns:a16="http://schemas.microsoft.com/office/drawing/2014/main" id="{F29513A0-C4E3-BB9C-BB18-E7BD23293A34}"/>
                </a:ext>
              </a:extLst>
            </p:cNvPr>
            <p:cNvSpPr/>
            <p:nvPr/>
          </p:nvSpPr>
          <p:spPr>
            <a:xfrm>
              <a:off x="0" y="4923718"/>
              <a:ext cx="12192000" cy="360000"/>
            </a:xfrm>
            <a:prstGeom prst="rect">
              <a:avLst/>
            </a:prstGeom>
            <a:solidFill>
              <a:srgbClr val="A8A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7" name="CuadroTexto 16">
              <a:extLst>
                <a:ext uri="{FF2B5EF4-FFF2-40B4-BE49-F238E27FC236}">
                  <a16:creationId xmlns:a16="http://schemas.microsoft.com/office/drawing/2014/main" id="{779C43E4-ED23-D444-D9D9-30AADA0C8FEC}"/>
                </a:ext>
              </a:extLst>
            </p:cNvPr>
            <p:cNvSpPr txBox="1"/>
            <p:nvPr/>
          </p:nvSpPr>
          <p:spPr>
            <a:xfrm>
              <a:off x="36693" y="4945164"/>
              <a:ext cx="9227570" cy="338554"/>
            </a:xfrm>
            <a:prstGeom prst="rect">
              <a:avLst/>
            </a:prstGeom>
            <a:noFill/>
          </p:spPr>
          <p:txBody>
            <a:bodyPr wrap="square" rtlCol="0">
              <a:spAutoFit/>
            </a:bodyPr>
            <a:lstStyle/>
            <a:p>
              <a:r>
                <a:rPr lang="es-DO" sz="1600" b="1" dirty="0">
                  <a:solidFill>
                    <a:schemeClr val="bg1"/>
                  </a:solidFill>
                  <a:latin typeface="Montserrat Black" panose="00000A00000000000000" pitchFamily="2" charset="0"/>
                </a:rPr>
                <a:t>EJE 3: INTEGRIDAD PARA UNA JUSTICIA CONFIABLE</a:t>
              </a:r>
            </a:p>
          </p:txBody>
        </p:sp>
        <p:pic>
          <p:nvPicPr>
            <p:cNvPr id="18" name="Slide">
              <a:extLst>
                <a:ext uri="{FF2B5EF4-FFF2-40B4-BE49-F238E27FC236}">
                  <a16:creationId xmlns:a16="http://schemas.microsoft.com/office/drawing/2014/main" id="{2FAFED6E-DB06-8B6F-BBD2-EE96BAD3AF31}"/>
                </a:ext>
              </a:extLst>
            </p:cNvPr>
            <p:cNvPicPr>
              <a:picLocks noChangeAspect="1"/>
            </p:cNvPicPr>
            <p:nvPr/>
          </p:nvPicPr>
          <p:blipFill rotWithShape="1">
            <a:blip r:embed="rId5"/>
            <a:srcRect l="11359" t="67692" r="50388" b="9120"/>
            <a:stretch/>
          </p:blipFill>
          <p:spPr>
            <a:xfrm>
              <a:off x="11015932" y="4945102"/>
              <a:ext cx="1129768" cy="329250"/>
            </a:xfrm>
            <a:prstGeom prst="rect">
              <a:avLst/>
            </a:prstGeom>
          </p:spPr>
        </p:pic>
      </p:grpSp>
      <p:graphicFrame>
        <p:nvGraphicFramePr>
          <p:cNvPr id="19" name="Tabla 11">
            <a:extLst>
              <a:ext uri="{FF2B5EF4-FFF2-40B4-BE49-F238E27FC236}">
                <a16:creationId xmlns:a16="http://schemas.microsoft.com/office/drawing/2014/main" id="{B5AFADE2-B68E-9BE7-F0D8-14A182A4110D}"/>
              </a:ext>
            </a:extLst>
          </p:cNvPr>
          <p:cNvGraphicFramePr>
            <a:graphicFrameLocks noGrp="1"/>
          </p:cNvGraphicFramePr>
          <p:nvPr>
            <p:extLst>
              <p:ext uri="{D42A27DB-BD31-4B8C-83A1-F6EECF244321}">
                <p14:modId xmlns:p14="http://schemas.microsoft.com/office/powerpoint/2010/main" val="1056626384"/>
              </p:ext>
            </p:extLst>
          </p:nvPr>
        </p:nvGraphicFramePr>
        <p:xfrm>
          <a:off x="36693" y="4793468"/>
          <a:ext cx="12026376" cy="1803400"/>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0840">
                <a:tc>
                  <a:txBody>
                    <a:bodyPr/>
                    <a:lstStyle/>
                    <a:p>
                      <a:pPr algn="ctr"/>
                      <a:r>
                        <a:rPr lang="es-DO" dirty="0">
                          <a:latin typeface="Montserrat Light" panose="00000400000000000000" pitchFamily="2" charset="0"/>
                        </a:rPr>
                        <a:t>No.</a:t>
                      </a:r>
                    </a:p>
                  </a:txBody>
                  <a:tcPr/>
                </a:tc>
                <a:tc>
                  <a:txBody>
                    <a:bodyPr/>
                    <a:lstStyle/>
                    <a:p>
                      <a:pPr algn="ctr"/>
                      <a:r>
                        <a:rPr lang="es-DO" dirty="0">
                          <a:latin typeface="Montserrat Light" panose="00000400000000000000" pitchFamily="2" charset="0"/>
                        </a:rPr>
                        <a:t>Nombre </a:t>
                      </a:r>
                    </a:p>
                  </a:txBody>
                  <a:tcPr/>
                </a:tc>
                <a:tc>
                  <a:txBody>
                    <a:bodyPr/>
                    <a:lstStyle/>
                    <a:p>
                      <a:pPr algn="ctr"/>
                      <a:r>
                        <a:rPr lang="es-DO" dirty="0">
                          <a:latin typeface="Montserrat Light" panose="00000400000000000000" pitchFamily="2" charset="0"/>
                        </a:rPr>
                        <a:t>Descripción</a:t>
                      </a:r>
                    </a:p>
                  </a:txBody>
                  <a:tcPr/>
                </a:tc>
                <a:tc>
                  <a:txBody>
                    <a:bodyPr/>
                    <a:lstStyle/>
                    <a:p>
                      <a:pPr algn="ctr"/>
                      <a:r>
                        <a:rPr lang="es-DO" dirty="0">
                          <a:latin typeface="Montserrat Light" panose="00000400000000000000" pitchFamily="2" charset="0"/>
                        </a:rPr>
                        <a:t>Responsable</a:t>
                      </a:r>
                    </a:p>
                  </a:txBody>
                  <a:tcPr/>
                </a:tc>
                <a:tc>
                  <a:txBody>
                    <a:bodyPr/>
                    <a:lstStyle/>
                    <a:p>
                      <a:pPr algn="ctr"/>
                      <a:r>
                        <a:rPr lang="es-DO" dirty="0">
                          <a:latin typeface="Montserrat Light" panose="00000400000000000000" pitchFamily="2" charset="0"/>
                        </a:rPr>
                        <a:t>Presupuesto</a:t>
                      </a:r>
                    </a:p>
                  </a:txBody>
                  <a:tcPr/>
                </a:tc>
                <a:extLst>
                  <a:ext uri="{0D108BD9-81ED-4DB2-BD59-A6C34878D82A}">
                    <a16:rowId xmlns:a16="http://schemas.microsoft.com/office/drawing/2014/main" val="3925969102"/>
                  </a:ext>
                </a:extLst>
              </a:tr>
              <a:tr h="370840">
                <a:tc>
                  <a:txBody>
                    <a:bodyPr/>
                    <a:lstStyle/>
                    <a:p>
                      <a:pPr algn="ctr"/>
                      <a:r>
                        <a:rPr lang="es-DO" sz="1200" dirty="0">
                          <a:solidFill>
                            <a:srgbClr val="FF0000"/>
                          </a:solidFill>
                          <a:latin typeface="Montserrat Light"/>
                        </a:rPr>
                        <a:t>6</a:t>
                      </a:r>
                    </a:p>
                  </a:txBody>
                  <a:tcPr/>
                </a:tc>
                <a:tc>
                  <a:txBody>
                    <a:bodyPr/>
                    <a:lstStyle/>
                    <a:p>
                      <a:r>
                        <a:rPr lang="es-ES" sz="1200" dirty="0">
                          <a:solidFill>
                            <a:srgbClr val="FF0000"/>
                          </a:solidFill>
                          <a:latin typeface="Montserrat Light"/>
                        </a:rPr>
                        <a:t>Observatorio del Poder Judicial para Generar Políticas Públicas Basadas en Evidencias*</a:t>
                      </a:r>
                      <a:endParaRPr lang="es-DO" sz="1200" dirty="0">
                        <a:solidFill>
                          <a:srgbClr val="FF0000"/>
                        </a:solidFill>
                        <a:latin typeface="Montserrat Light"/>
                      </a:endParaRPr>
                    </a:p>
                  </a:txBody>
                  <a:tcPr/>
                </a:tc>
                <a:tc>
                  <a:txBody>
                    <a:bodyPr/>
                    <a:lstStyle/>
                    <a:p>
                      <a:pPr algn="just"/>
                      <a:r>
                        <a:rPr lang="es-ES" sz="800" dirty="0">
                          <a:solidFill>
                            <a:srgbClr val="FF0000"/>
                          </a:solidFill>
                          <a:latin typeface="Montserrat Light"/>
                        </a:rPr>
                        <a:t>Este Proyecto tiene la finalidad de constituir un espacio de análisis y discusión para los actores del sistema judicial, permitiéndoles diseñar e implementar acciones oportunas respecto a la situación del sector justicia en temas de violencia intrafamiliar, población en condición de vulnerabilidad y delitos medio ambientales.</a:t>
                      </a:r>
                    </a:p>
                    <a:p>
                      <a:pPr algn="just"/>
                      <a:endParaRPr lang="es-ES" sz="800" dirty="0">
                        <a:solidFill>
                          <a:srgbClr val="FF0000"/>
                        </a:solidFill>
                        <a:latin typeface="Montserrat Light"/>
                      </a:endParaRPr>
                    </a:p>
                    <a:p>
                      <a:pPr algn="just"/>
                      <a:r>
                        <a:rPr lang="es-ES" sz="800" dirty="0">
                          <a:solidFill>
                            <a:srgbClr val="FF0000"/>
                          </a:solidFill>
                          <a:latin typeface="Montserrat Light"/>
                        </a:rPr>
                        <a:t>Con esta finalidad, se llevarán a cabo análisis de datos cualitativos y cuantitativos a fin de poder identificar mejores prácticas y necesidades formativas que puedan ser aplicadas por los actores del sistema.</a:t>
                      </a:r>
                      <a:endParaRPr lang="es-DO" sz="800">
                        <a:solidFill>
                          <a:srgbClr val="FF0000"/>
                        </a:solidFill>
                        <a:latin typeface="Montserrat Light"/>
                      </a:endParaRPr>
                    </a:p>
                  </a:txBody>
                  <a:tcPr/>
                </a:tc>
                <a:tc>
                  <a:txBody>
                    <a:bodyPr/>
                    <a:lstStyle/>
                    <a:p>
                      <a:pPr algn="ctr"/>
                      <a:r>
                        <a:rPr lang="es-ES" sz="1200" dirty="0">
                          <a:solidFill>
                            <a:srgbClr val="FF0000"/>
                          </a:solidFill>
                          <a:latin typeface="Montserrat Light"/>
                        </a:rPr>
                        <a:t>Dirección de Análisis y Políticas Públicas</a:t>
                      </a:r>
                      <a:endParaRPr lang="es-DO" sz="1200" dirty="0">
                        <a:solidFill>
                          <a:srgbClr val="FF0000"/>
                        </a:solidFill>
                        <a:latin typeface="Montserrat Light"/>
                      </a:endParaRPr>
                    </a:p>
                  </a:txBody>
                  <a:tcPr/>
                </a:tc>
                <a:tc>
                  <a:txBody>
                    <a:bodyPr/>
                    <a:lstStyle/>
                    <a:p>
                      <a:pPr algn="ctr"/>
                      <a:r>
                        <a:rPr lang="es-DO" sz="1200" dirty="0">
                          <a:solidFill>
                            <a:srgbClr val="FF0000"/>
                          </a:solidFill>
                          <a:latin typeface="Montserrat Light"/>
                        </a:rPr>
                        <a:t>$0.00 </a:t>
                      </a:r>
                    </a:p>
                  </a:txBody>
                  <a:tcPr/>
                </a:tc>
                <a:extLst>
                  <a:ext uri="{0D108BD9-81ED-4DB2-BD59-A6C34878D82A}">
                    <a16:rowId xmlns:a16="http://schemas.microsoft.com/office/drawing/2014/main" val="3966558238"/>
                  </a:ext>
                </a:extLst>
              </a:tr>
            </a:tbl>
          </a:graphicData>
        </a:graphic>
      </p:graphicFrame>
    </p:spTree>
    <p:extLst>
      <p:ext uri="{BB962C8B-B14F-4D97-AF65-F5344CB8AC3E}">
        <p14:creationId xmlns:p14="http://schemas.microsoft.com/office/powerpoint/2010/main" val="158529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sp>
        <p:nvSpPr>
          <p:cNvPr id="5" name="CuadroTexto 4">
            <a:extLst>
              <a:ext uri="{FF2B5EF4-FFF2-40B4-BE49-F238E27FC236}">
                <a16:creationId xmlns:a16="http://schemas.microsoft.com/office/drawing/2014/main" id="{A77D5BC5-0301-FE10-8F58-24A3A969B068}"/>
              </a:ext>
            </a:extLst>
          </p:cNvPr>
          <p:cNvSpPr txBox="1"/>
          <p:nvPr/>
        </p:nvSpPr>
        <p:spPr>
          <a:xfrm>
            <a:off x="983446" y="211741"/>
            <a:ext cx="11208554" cy="461665"/>
          </a:xfrm>
          <a:prstGeom prst="rect">
            <a:avLst/>
          </a:prstGeom>
          <a:noFill/>
        </p:spPr>
        <p:txBody>
          <a:bodyPr wrap="square">
            <a:spAutoFit/>
          </a:bodyPr>
          <a:lstStyle/>
          <a:p>
            <a:r>
              <a:rPr lang="es-ES" sz="2400" b="1" dirty="0">
                <a:solidFill>
                  <a:schemeClr val="bg1"/>
                </a:solidFill>
                <a:highlight>
                  <a:srgbClr val="EE3340"/>
                </a:highlight>
                <a:latin typeface="Ivy Mode" panose="020B0404020101010102" pitchFamily="34" charset="0"/>
                <a:cs typeface="Ivy Mode" panose="020B0404020101010102" pitchFamily="34" charset="0"/>
              </a:rPr>
              <a:t>PROGRAMA:</a:t>
            </a:r>
            <a:r>
              <a:rPr lang="es-ES" sz="2400" b="1" dirty="0">
                <a:solidFill>
                  <a:srgbClr val="204CC5"/>
                </a:solidFill>
                <a:latin typeface="Ivy Mode" panose="020B0404020101010102" pitchFamily="34" charset="0"/>
                <a:cs typeface="Ivy Mode" panose="020B0404020101010102" pitchFamily="34" charset="0"/>
              </a:rPr>
              <a:t> Infraestructura Digna y Accesible</a:t>
            </a:r>
          </a:p>
        </p:txBody>
      </p:sp>
      <p:sp>
        <p:nvSpPr>
          <p:cNvPr id="3" name="CuadroTexto 2">
            <a:extLst>
              <a:ext uri="{FF2B5EF4-FFF2-40B4-BE49-F238E27FC236}">
                <a16:creationId xmlns:a16="http://schemas.microsoft.com/office/drawing/2014/main" id="{45EF8DF5-0E43-ABD2-EEB8-F76063DDB74E}"/>
              </a:ext>
            </a:extLst>
          </p:cNvPr>
          <p:cNvSpPr txBox="1"/>
          <p:nvPr/>
        </p:nvSpPr>
        <p:spPr>
          <a:xfrm>
            <a:off x="6065520" y="6550223"/>
            <a:ext cx="6126480" cy="307777"/>
          </a:xfrm>
          <a:prstGeom prst="rect">
            <a:avLst/>
          </a:prstGeom>
          <a:noFill/>
        </p:spPr>
        <p:txBody>
          <a:bodyPr wrap="square">
            <a:spAutoFit/>
          </a:bodyPr>
          <a:lstStyle/>
          <a:p>
            <a:pPr algn="r"/>
            <a:r>
              <a:rPr lang="es-DO" sz="1400" i="1" dirty="0">
                <a:solidFill>
                  <a:srgbClr val="204CC5"/>
                </a:solidFill>
              </a:rPr>
              <a:t>*Proyecto de arrastre de años anteriores</a:t>
            </a:r>
          </a:p>
        </p:txBody>
      </p:sp>
      <p:graphicFrame>
        <p:nvGraphicFramePr>
          <p:cNvPr id="14" name="Tabla 11">
            <a:extLst>
              <a:ext uri="{FF2B5EF4-FFF2-40B4-BE49-F238E27FC236}">
                <a16:creationId xmlns:a16="http://schemas.microsoft.com/office/drawing/2014/main" id="{F02BBF96-D47E-D38E-0800-7309C7F28578}"/>
              </a:ext>
            </a:extLst>
          </p:cNvPr>
          <p:cNvGraphicFramePr>
            <a:graphicFrameLocks noGrp="1"/>
          </p:cNvGraphicFramePr>
          <p:nvPr>
            <p:extLst>
              <p:ext uri="{D42A27DB-BD31-4B8C-83A1-F6EECF244321}">
                <p14:modId xmlns:p14="http://schemas.microsoft.com/office/powerpoint/2010/main" val="220818937"/>
              </p:ext>
            </p:extLst>
          </p:nvPr>
        </p:nvGraphicFramePr>
        <p:xfrm>
          <a:off x="40717" y="1576768"/>
          <a:ext cx="12026376" cy="3388360"/>
        </p:xfrm>
        <a:graphic>
          <a:graphicData uri="http://schemas.openxmlformats.org/drawingml/2006/table">
            <a:tbl>
              <a:tblPr firstRow="1" bandRow="1">
                <a:tableStyleId>{C083E6E3-FA7D-4D7B-A595-EF9225AFEA82}</a:tableStyleId>
              </a:tblPr>
              <a:tblGrid>
                <a:gridCol w="731640">
                  <a:extLst>
                    <a:ext uri="{9D8B030D-6E8A-4147-A177-3AD203B41FA5}">
                      <a16:colId xmlns:a16="http://schemas.microsoft.com/office/drawing/2014/main" val="1217970303"/>
                    </a:ext>
                  </a:extLst>
                </a:gridCol>
                <a:gridCol w="3320592">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0840">
                <a:tc>
                  <a:txBody>
                    <a:bodyPr/>
                    <a:lstStyle/>
                    <a:p>
                      <a:pPr algn="ctr"/>
                      <a:r>
                        <a:rPr lang="es-DO" dirty="0">
                          <a:latin typeface="Montserrat Light" panose="00000400000000000000" pitchFamily="2" charset="0"/>
                        </a:rPr>
                        <a:t>No.</a:t>
                      </a:r>
                    </a:p>
                  </a:txBody>
                  <a:tcPr/>
                </a:tc>
                <a:tc>
                  <a:txBody>
                    <a:bodyPr/>
                    <a:lstStyle/>
                    <a:p>
                      <a:pPr algn="ctr"/>
                      <a:r>
                        <a:rPr lang="es-DO" dirty="0">
                          <a:latin typeface="Montserrat Light" panose="00000400000000000000" pitchFamily="2" charset="0"/>
                        </a:rPr>
                        <a:t>Nombre </a:t>
                      </a:r>
                    </a:p>
                  </a:txBody>
                  <a:tcPr/>
                </a:tc>
                <a:tc>
                  <a:txBody>
                    <a:bodyPr/>
                    <a:lstStyle/>
                    <a:p>
                      <a:pPr algn="ctr"/>
                      <a:r>
                        <a:rPr lang="es-DO" dirty="0">
                          <a:latin typeface="Montserrat Light" panose="00000400000000000000" pitchFamily="2" charset="0"/>
                        </a:rPr>
                        <a:t>Descripción</a:t>
                      </a:r>
                    </a:p>
                  </a:txBody>
                  <a:tcPr/>
                </a:tc>
                <a:tc>
                  <a:txBody>
                    <a:bodyPr/>
                    <a:lstStyle/>
                    <a:p>
                      <a:pPr algn="ctr"/>
                      <a:r>
                        <a:rPr lang="es-DO" dirty="0">
                          <a:latin typeface="Montserrat Light" panose="00000400000000000000" pitchFamily="2" charset="0"/>
                        </a:rPr>
                        <a:t>Responsable</a:t>
                      </a:r>
                    </a:p>
                  </a:txBody>
                  <a:tcPr/>
                </a:tc>
                <a:tc>
                  <a:txBody>
                    <a:bodyPr/>
                    <a:lstStyle/>
                    <a:p>
                      <a:pPr algn="ctr"/>
                      <a:r>
                        <a:rPr lang="es-DO" dirty="0">
                          <a:latin typeface="Montserrat Light" panose="00000400000000000000" pitchFamily="2" charset="0"/>
                        </a:rPr>
                        <a:t>Presupuesto</a:t>
                      </a:r>
                    </a:p>
                  </a:txBody>
                  <a:tcPr/>
                </a:tc>
                <a:extLst>
                  <a:ext uri="{0D108BD9-81ED-4DB2-BD59-A6C34878D82A}">
                    <a16:rowId xmlns:a16="http://schemas.microsoft.com/office/drawing/2014/main" val="3925969102"/>
                  </a:ext>
                </a:extLst>
              </a:tr>
              <a:tr h="370840">
                <a:tc>
                  <a:txBody>
                    <a:bodyPr/>
                    <a:lstStyle/>
                    <a:p>
                      <a:pPr algn="ctr"/>
                      <a:r>
                        <a:rPr lang="es-DO" sz="1200" dirty="0">
                          <a:latin typeface="Montserrat Light" panose="00000400000000000000" pitchFamily="2" charset="0"/>
                        </a:rPr>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latin typeface="Montserrat Light" panose="00000400000000000000" pitchFamily="2" charset="0"/>
                        </a:rPr>
                        <a:t>Palacio de </a:t>
                      </a:r>
                      <a:r>
                        <a:rPr lang="pt-BR" sz="1200" dirty="0" err="1">
                          <a:latin typeface="Montserrat Light" panose="00000400000000000000" pitchFamily="2" charset="0"/>
                        </a:rPr>
                        <a:t>Justicia</a:t>
                      </a:r>
                      <a:r>
                        <a:rPr lang="pt-BR" sz="1200" dirty="0">
                          <a:latin typeface="Montserrat Light" panose="00000400000000000000" pitchFamily="2" charset="0"/>
                        </a:rPr>
                        <a:t> Santo Domingo Este</a:t>
                      </a:r>
                    </a:p>
                  </a:txBody>
                  <a:tcPr/>
                </a:tc>
                <a:tc>
                  <a:txBody>
                    <a:bodyPr/>
                    <a:lstStyle/>
                    <a:p>
                      <a:pPr algn="just"/>
                      <a:r>
                        <a:rPr lang="es-ES" sz="1000" dirty="0">
                          <a:latin typeface="Montserrat Light" panose="00000400000000000000" pitchFamily="2" charset="0"/>
                        </a:rPr>
                        <a:t>Habilitación de la sede de Santo Domingo Este que concentrará en un solo edificio los tribunales actualmente ubicados en dicha demarcación. </a:t>
                      </a:r>
                    </a:p>
                  </a:txBody>
                  <a:tcPr/>
                </a:tc>
                <a:tc>
                  <a:txBody>
                    <a:bodyPr/>
                    <a:lstStyle/>
                    <a:p>
                      <a:pPr algn="ctr"/>
                      <a:r>
                        <a:rPr lang="es-ES" sz="1200" dirty="0">
                          <a:latin typeface="Montserrat Light" panose="00000400000000000000" pitchFamily="2" charset="0"/>
                        </a:rPr>
                        <a:t>Dirección de Infraestructura Física</a:t>
                      </a:r>
                    </a:p>
                  </a:txBody>
                  <a:tcPr/>
                </a:tc>
                <a:tc>
                  <a:txBody>
                    <a:bodyPr/>
                    <a:lstStyle/>
                    <a:p>
                      <a:pPr algn="ctr"/>
                      <a:r>
                        <a:rPr lang="es-DO" sz="1200" dirty="0">
                          <a:latin typeface="Montserrat Light" panose="00000400000000000000" pitchFamily="2" charset="0"/>
                        </a:rPr>
                        <a:t>$371,587,150.00 </a:t>
                      </a:r>
                    </a:p>
                  </a:txBody>
                  <a:tcPr/>
                </a:tc>
                <a:extLst>
                  <a:ext uri="{0D108BD9-81ED-4DB2-BD59-A6C34878D82A}">
                    <a16:rowId xmlns:a16="http://schemas.microsoft.com/office/drawing/2014/main" val="1582048419"/>
                  </a:ext>
                </a:extLst>
              </a:tr>
              <a:tr h="370840">
                <a:tc>
                  <a:txBody>
                    <a:bodyPr/>
                    <a:lstStyle/>
                    <a:p>
                      <a:pPr algn="ctr"/>
                      <a:r>
                        <a:rPr lang="es-DO" sz="1200" dirty="0">
                          <a:solidFill>
                            <a:srgbClr val="FF0000"/>
                          </a:solidFill>
                          <a:latin typeface="Montserrat Light"/>
                        </a:rPr>
                        <a:t>8</a:t>
                      </a:r>
                    </a:p>
                  </a:txBody>
                  <a:tcPr/>
                </a:tc>
                <a:tc>
                  <a:txBody>
                    <a:bodyPr/>
                    <a:lstStyle/>
                    <a:p>
                      <a:r>
                        <a:rPr lang="es-ES" sz="1200" dirty="0">
                          <a:solidFill>
                            <a:srgbClr val="FF0000"/>
                          </a:solidFill>
                          <a:latin typeface="Montserrat Light"/>
                        </a:rPr>
                        <a:t>Diseño e inicio de construcción de la Sede Judicial de Santo Domingo Oeste*</a:t>
                      </a:r>
                    </a:p>
                  </a:txBody>
                  <a:tcPr/>
                </a:tc>
                <a:tc>
                  <a:txBody>
                    <a:bodyPr/>
                    <a:lstStyle/>
                    <a:p>
                      <a:pPr algn="just"/>
                      <a:r>
                        <a:rPr lang="es-ES" sz="1000" dirty="0">
                          <a:solidFill>
                            <a:srgbClr val="FF0000"/>
                          </a:solidFill>
                          <a:latin typeface="Montserrat Light"/>
                        </a:rPr>
                        <a:t>Diseño e inicio  de la nueva sede judicial de Santo Domingo Oeste que concentrará en un solo edificio los tribunales actualmente ubicados en dicha demarcación.</a:t>
                      </a:r>
                      <a:endParaRPr lang="es-DO" sz="1000">
                        <a:solidFill>
                          <a:srgbClr val="FF0000"/>
                        </a:solidFill>
                        <a:latin typeface="Montserrat Light"/>
                      </a:endParaRPr>
                    </a:p>
                  </a:txBody>
                  <a:tcPr/>
                </a:tc>
                <a:tc>
                  <a:txBody>
                    <a:bodyPr/>
                    <a:lstStyle/>
                    <a:p>
                      <a:pPr algn="ctr"/>
                      <a:r>
                        <a:rPr lang="es-ES" sz="1200" dirty="0">
                          <a:solidFill>
                            <a:srgbClr val="FF0000"/>
                          </a:solidFill>
                          <a:latin typeface="Montserrat Light"/>
                        </a:rPr>
                        <a:t>Dirección de Infraestructura Física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200" dirty="0">
                          <a:solidFill>
                            <a:srgbClr val="FF0000"/>
                          </a:solidFill>
                          <a:latin typeface="Montserrat Light"/>
                        </a:rPr>
                        <a:t>$0.00</a:t>
                      </a:r>
                    </a:p>
                  </a:txBody>
                  <a:tcPr/>
                </a:tc>
                <a:extLst>
                  <a:ext uri="{0D108BD9-81ED-4DB2-BD59-A6C34878D82A}">
                    <a16:rowId xmlns:a16="http://schemas.microsoft.com/office/drawing/2014/main" val="642434455"/>
                  </a:ext>
                </a:extLst>
              </a:tr>
              <a:tr h="370840">
                <a:tc>
                  <a:txBody>
                    <a:bodyPr/>
                    <a:lstStyle/>
                    <a:p>
                      <a:pPr algn="ctr"/>
                      <a:r>
                        <a:rPr lang="es-DO" sz="1200" dirty="0">
                          <a:solidFill>
                            <a:srgbClr val="FF0000"/>
                          </a:solidFill>
                          <a:latin typeface="Montserrat Light"/>
                        </a:rPr>
                        <a:t>9</a:t>
                      </a:r>
                    </a:p>
                  </a:txBody>
                  <a:tcPr/>
                </a:tc>
                <a:tc>
                  <a:txBody>
                    <a:bodyPr/>
                    <a:lstStyle/>
                    <a:p>
                      <a:r>
                        <a:rPr lang="es-ES" sz="1200" dirty="0">
                          <a:solidFill>
                            <a:srgbClr val="FF0000"/>
                          </a:solidFill>
                          <a:latin typeface="Montserrat Light"/>
                        </a:rPr>
                        <a:t>Ciudad Judicial Distrito Nacional</a:t>
                      </a:r>
                    </a:p>
                  </a:txBody>
                  <a:tcPr/>
                </a:tc>
                <a:tc>
                  <a:txBody>
                    <a:bodyPr/>
                    <a:lstStyle/>
                    <a:p>
                      <a:pPr algn="just"/>
                      <a:r>
                        <a:rPr lang="es-ES" sz="1000" dirty="0">
                          <a:solidFill>
                            <a:srgbClr val="FF0000"/>
                          </a:solidFill>
                          <a:latin typeface="Montserrat Light"/>
                        </a:rPr>
                        <a:t>El proyecto Ciudad Judicial del Distrito Nacional persigue crear una Ciudad Judicial a  través  de  la  readecuación  y  remodelación  de  edificaciones  existentes  que  se encuentran contiguas en el sector Centro de los Héroes estas edificaciones son: La Suprema Corte de Justicia, la Jurisdicción Inmobiliaria, el Palacio de Justicia de las Cortes de Apelación.</a:t>
                      </a:r>
                      <a:endParaRPr lang="es-DO" sz="1000">
                        <a:solidFill>
                          <a:srgbClr val="FF0000"/>
                        </a:solidFill>
                        <a:latin typeface="Montserrat Light"/>
                      </a:endParaRPr>
                    </a:p>
                  </a:txBody>
                  <a:tcPr/>
                </a:tc>
                <a:tc>
                  <a:txBody>
                    <a:bodyPr/>
                    <a:lstStyle/>
                    <a:p>
                      <a:pPr algn="ctr"/>
                      <a:r>
                        <a:rPr lang="es-ES" sz="1200" dirty="0">
                          <a:solidFill>
                            <a:srgbClr val="FF0000"/>
                          </a:solidFill>
                          <a:latin typeface="Montserrat Light"/>
                        </a:rPr>
                        <a:t>Dirección de Infraestructura Física</a:t>
                      </a:r>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s-DO" sz="1200" dirty="0">
                          <a:solidFill>
                            <a:srgbClr val="FF0000"/>
                          </a:solidFill>
                          <a:latin typeface="Montserrat Light"/>
                        </a:rPr>
                        <a:t>$47,600,000.00 </a:t>
                      </a:r>
                    </a:p>
                  </a:txBody>
                  <a:tcPr/>
                </a:tc>
                <a:extLst>
                  <a:ext uri="{0D108BD9-81ED-4DB2-BD59-A6C34878D82A}">
                    <a16:rowId xmlns:a16="http://schemas.microsoft.com/office/drawing/2014/main" val="3369694694"/>
                  </a:ext>
                </a:extLst>
              </a:tr>
              <a:tr h="370840">
                <a:tc>
                  <a:txBody>
                    <a:bodyPr/>
                    <a:lstStyle/>
                    <a:p>
                      <a:pPr algn="ctr"/>
                      <a:r>
                        <a:rPr lang="es-DO" sz="1200" dirty="0">
                          <a:latin typeface="Montserrat Light" panose="00000400000000000000" pitchFamily="2" charset="0"/>
                        </a:rPr>
                        <a:t>10</a:t>
                      </a:r>
                    </a:p>
                  </a:txBody>
                  <a:tcPr/>
                </a:tc>
                <a:tc>
                  <a:txBody>
                    <a:bodyPr/>
                    <a:lstStyle/>
                    <a:p>
                      <a:r>
                        <a:rPr lang="es-ES" sz="1200" dirty="0">
                          <a:latin typeface="Montserrat Light" panose="00000400000000000000" pitchFamily="2" charset="0"/>
                        </a:rPr>
                        <a:t>Plan Maestro de Infraestructura: Preventivo-vulnerabilidad</a:t>
                      </a:r>
                    </a:p>
                  </a:txBody>
                  <a:tcPr/>
                </a:tc>
                <a:tc>
                  <a:txBody>
                    <a:bodyPr/>
                    <a:lstStyle/>
                    <a:p>
                      <a:pPr algn="just"/>
                      <a:r>
                        <a:rPr lang="es-DO" sz="1000" dirty="0">
                          <a:latin typeface="Montserrat Light" panose="00000400000000000000" pitchFamily="2" charset="0"/>
                        </a:rPr>
                        <a:t>Estudios de vulnerabilidad de barreras arquitectónicas.</a:t>
                      </a:r>
                    </a:p>
                  </a:txBody>
                  <a:tcPr/>
                </a:tc>
                <a:tc>
                  <a:txBody>
                    <a:bodyPr/>
                    <a:lstStyle/>
                    <a:p>
                      <a:pPr algn="ctr"/>
                      <a:r>
                        <a:rPr lang="es-ES" sz="1200" dirty="0">
                          <a:latin typeface="Montserrat Light" panose="00000400000000000000" pitchFamily="2" charset="0"/>
                        </a:rPr>
                        <a:t>Dirección de Infraestructura Física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200" dirty="0">
                          <a:latin typeface="Montserrat Light" panose="00000400000000000000" pitchFamily="2" charset="0"/>
                        </a:rPr>
                        <a:t>$0.00</a:t>
                      </a:r>
                    </a:p>
                  </a:txBody>
                  <a:tcPr/>
                </a:tc>
                <a:extLst>
                  <a:ext uri="{0D108BD9-81ED-4DB2-BD59-A6C34878D82A}">
                    <a16:rowId xmlns:a16="http://schemas.microsoft.com/office/drawing/2014/main" val="1403424124"/>
                  </a:ext>
                </a:extLst>
              </a:tr>
            </a:tbl>
          </a:graphicData>
        </a:graphic>
      </p:graphicFrame>
      <p:grpSp>
        <p:nvGrpSpPr>
          <p:cNvPr id="2" name="Grupo 1">
            <a:extLst>
              <a:ext uri="{FF2B5EF4-FFF2-40B4-BE49-F238E27FC236}">
                <a16:creationId xmlns:a16="http://schemas.microsoft.com/office/drawing/2014/main" id="{19B7305F-B61C-D292-F3E6-98C0BB383903}"/>
              </a:ext>
            </a:extLst>
          </p:cNvPr>
          <p:cNvGrpSpPr/>
          <p:nvPr/>
        </p:nvGrpSpPr>
        <p:grpSpPr>
          <a:xfrm>
            <a:off x="0" y="934597"/>
            <a:ext cx="12192000" cy="376615"/>
            <a:chOff x="0" y="831083"/>
            <a:chExt cx="12192000" cy="376615"/>
          </a:xfrm>
        </p:grpSpPr>
        <p:sp>
          <p:nvSpPr>
            <p:cNvPr id="10" name="Rectángulo 9">
              <a:extLst>
                <a:ext uri="{FF2B5EF4-FFF2-40B4-BE49-F238E27FC236}">
                  <a16:creationId xmlns:a16="http://schemas.microsoft.com/office/drawing/2014/main" id="{EECEF338-52D0-82D3-ADB8-71F8D2CCCD6C}"/>
                </a:ext>
              </a:extLst>
            </p:cNvPr>
            <p:cNvSpPr/>
            <p:nvPr/>
          </p:nvSpPr>
          <p:spPr>
            <a:xfrm>
              <a:off x="0" y="831083"/>
              <a:ext cx="12192000" cy="360000"/>
            </a:xfrm>
            <a:prstGeom prst="rect">
              <a:avLst/>
            </a:prstGeom>
            <a:solidFill>
              <a:srgbClr val="00A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12" name="Imagen 11">
              <a:extLst>
                <a:ext uri="{FF2B5EF4-FFF2-40B4-BE49-F238E27FC236}">
                  <a16:creationId xmlns:a16="http://schemas.microsoft.com/office/drawing/2014/main" id="{C8DDD5A9-B90D-27E0-98A0-5495F1F652DC}"/>
                </a:ext>
              </a:extLst>
            </p:cNvPr>
            <p:cNvPicPr>
              <a:picLocks noChangeAspect="1"/>
            </p:cNvPicPr>
            <p:nvPr/>
          </p:nvPicPr>
          <p:blipFill rotWithShape="1">
            <a:blip r:embed="rId4">
              <a:clrChange>
                <a:clrFrom>
                  <a:srgbClr val="00AF41"/>
                </a:clrFrom>
                <a:clrTo>
                  <a:srgbClr val="00AF41">
                    <a:alpha val="0"/>
                  </a:srgbClr>
                </a:clrTo>
              </a:clrChange>
            </a:blip>
            <a:srcRect l="4559" t="67493" r="28781" b="8725"/>
            <a:stretch/>
          </p:blipFill>
          <p:spPr>
            <a:xfrm>
              <a:off x="10487999" y="844507"/>
              <a:ext cx="1579094" cy="363191"/>
            </a:xfrm>
            <a:prstGeom prst="rect">
              <a:avLst/>
            </a:prstGeom>
          </p:spPr>
        </p:pic>
        <p:sp>
          <p:nvSpPr>
            <p:cNvPr id="16" name="CuadroTexto 15">
              <a:extLst>
                <a:ext uri="{FF2B5EF4-FFF2-40B4-BE49-F238E27FC236}">
                  <a16:creationId xmlns:a16="http://schemas.microsoft.com/office/drawing/2014/main" id="{5D35C79F-7B6E-F70B-4AC6-F5237A321EB1}"/>
                </a:ext>
              </a:extLst>
            </p:cNvPr>
            <p:cNvSpPr txBox="1"/>
            <p:nvPr/>
          </p:nvSpPr>
          <p:spPr>
            <a:xfrm>
              <a:off x="40717" y="839476"/>
              <a:ext cx="7310362" cy="338554"/>
            </a:xfrm>
            <a:prstGeom prst="rect">
              <a:avLst/>
            </a:prstGeom>
            <a:noFill/>
          </p:spPr>
          <p:txBody>
            <a:bodyPr wrap="square" rtlCol="0">
              <a:spAutoFit/>
            </a:bodyPr>
            <a:lstStyle/>
            <a:p>
              <a:r>
                <a:rPr lang="es-DO" sz="1600" b="1" dirty="0">
                  <a:solidFill>
                    <a:schemeClr val="bg1"/>
                  </a:solidFill>
                  <a:latin typeface="Montserrat Black" panose="00000A00000000000000" pitchFamily="2" charset="0"/>
                </a:rPr>
                <a:t>EJE 1: JUSTICIA PARA TODAS Y TODOS</a:t>
              </a:r>
            </a:p>
          </p:txBody>
        </p:sp>
      </p:grpSp>
    </p:spTree>
    <p:extLst>
      <p:ext uri="{BB962C8B-B14F-4D97-AF65-F5344CB8AC3E}">
        <p14:creationId xmlns:p14="http://schemas.microsoft.com/office/powerpoint/2010/main" val="346266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sp>
        <p:nvSpPr>
          <p:cNvPr id="5" name="CuadroTexto 4">
            <a:extLst>
              <a:ext uri="{FF2B5EF4-FFF2-40B4-BE49-F238E27FC236}">
                <a16:creationId xmlns:a16="http://schemas.microsoft.com/office/drawing/2014/main" id="{A77D5BC5-0301-FE10-8F58-24A3A969B068}"/>
              </a:ext>
            </a:extLst>
          </p:cNvPr>
          <p:cNvSpPr txBox="1"/>
          <p:nvPr/>
        </p:nvSpPr>
        <p:spPr>
          <a:xfrm>
            <a:off x="983446" y="211741"/>
            <a:ext cx="11208554" cy="461665"/>
          </a:xfrm>
          <a:prstGeom prst="rect">
            <a:avLst/>
          </a:prstGeom>
          <a:noFill/>
        </p:spPr>
        <p:txBody>
          <a:bodyPr wrap="square">
            <a:spAutoFit/>
          </a:bodyPr>
          <a:lstStyle/>
          <a:p>
            <a:r>
              <a:rPr lang="es-ES" sz="2400" b="1" dirty="0">
                <a:solidFill>
                  <a:schemeClr val="bg1"/>
                </a:solidFill>
                <a:highlight>
                  <a:srgbClr val="EE3340"/>
                </a:highlight>
                <a:latin typeface="Ivy Mode" panose="020B0404020101010102" pitchFamily="34" charset="0"/>
                <a:cs typeface="Ivy Mode" panose="020B0404020101010102" pitchFamily="34" charset="0"/>
              </a:rPr>
              <a:t>PROGRAMA:</a:t>
            </a:r>
            <a:r>
              <a:rPr lang="es-ES" sz="2400" b="1" dirty="0">
                <a:solidFill>
                  <a:srgbClr val="204CC5"/>
                </a:solidFill>
                <a:latin typeface="Ivy Mode" panose="020B0404020101010102" pitchFamily="34" charset="0"/>
                <a:cs typeface="Ivy Mode" panose="020B0404020101010102" pitchFamily="34" charset="0"/>
              </a:rPr>
              <a:t> Cultura e identidad</a:t>
            </a:r>
          </a:p>
        </p:txBody>
      </p:sp>
      <p:sp>
        <p:nvSpPr>
          <p:cNvPr id="3" name="CuadroTexto 2">
            <a:extLst>
              <a:ext uri="{FF2B5EF4-FFF2-40B4-BE49-F238E27FC236}">
                <a16:creationId xmlns:a16="http://schemas.microsoft.com/office/drawing/2014/main" id="{45EF8DF5-0E43-ABD2-EEB8-F76063DDB74E}"/>
              </a:ext>
            </a:extLst>
          </p:cNvPr>
          <p:cNvSpPr txBox="1"/>
          <p:nvPr/>
        </p:nvSpPr>
        <p:spPr>
          <a:xfrm>
            <a:off x="6065520" y="6550223"/>
            <a:ext cx="6126480" cy="307777"/>
          </a:xfrm>
          <a:prstGeom prst="rect">
            <a:avLst/>
          </a:prstGeom>
          <a:noFill/>
        </p:spPr>
        <p:txBody>
          <a:bodyPr wrap="square">
            <a:spAutoFit/>
          </a:bodyPr>
          <a:lstStyle/>
          <a:p>
            <a:pPr algn="r"/>
            <a:r>
              <a:rPr lang="es-DO" sz="1400" i="1" dirty="0">
                <a:solidFill>
                  <a:srgbClr val="204CC5"/>
                </a:solidFill>
              </a:rPr>
              <a:t>*Proyecto de arrastre de años anteriores</a:t>
            </a:r>
          </a:p>
        </p:txBody>
      </p:sp>
      <p:graphicFrame>
        <p:nvGraphicFramePr>
          <p:cNvPr id="10" name="Tabla 11">
            <a:extLst>
              <a:ext uri="{FF2B5EF4-FFF2-40B4-BE49-F238E27FC236}">
                <a16:creationId xmlns:a16="http://schemas.microsoft.com/office/drawing/2014/main" id="{0FC5E4B3-560D-DA1B-B035-25AB865E608A}"/>
              </a:ext>
            </a:extLst>
          </p:cNvPr>
          <p:cNvGraphicFramePr>
            <a:graphicFrameLocks noGrp="1"/>
          </p:cNvGraphicFramePr>
          <p:nvPr>
            <p:extLst>
              <p:ext uri="{D42A27DB-BD31-4B8C-83A1-F6EECF244321}">
                <p14:modId xmlns:p14="http://schemas.microsoft.com/office/powerpoint/2010/main" val="1468859825"/>
              </p:ext>
            </p:extLst>
          </p:nvPr>
        </p:nvGraphicFramePr>
        <p:xfrm>
          <a:off x="82812" y="1333063"/>
          <a:ext cx="12026376" cy="5217160"/>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0840">
                <a:tc>
                  <a:txBody>
                    <a:bodyPr/>
                    <a:lstStyle/>
                    <a:p>
                      <a:pPr algn="ctr"/>
                      <a:r>
                        <a:rPr lang="es-DO" dirty="0">
                          <a:latin typeface="Montserrat Light" panose="00000400000000000000" pitchFamily="2" charset="0"/>
                        </a:rPr>
                        <a:t>No.</a:t>
                      </a:r>
                    </a:p>
                  </a:txBody>
                  <a:tcPr/>
                </a:tc>
                <a:tc>
                  <a:txBody>
                    <a:bodyPr/>
                    <a:lstStyle/>
                    <a:p>
                      <a:pPr algn="ctr"/>
                      <a:r>
                        <a:rPr lang="es-DO" dirty="0">
                          <a:latin typeface="Montserrat Light" panose="00000400000000000000" pitchFamily="2" charset="0"/>
                        </a:rPr>
                        <a:t>Nombre </a:t>
                      </a:r>
                    </a:p>
                  </a:txBody>
                  <a:tcPr/>
                </a:tc>
                <a:tc>
                  <a:txBody>
                    <a:bodyPr/>
                    <a:lstStyle/>
                    <a:p>
                      <a:pPr algn="ctr"/>
                      <a:r>
                        <a:rPr lang="es-DO" dirty="0">
                          <a:latin typeface="Montserrat Light" panose="00000400000000000000" pitchFamily="2" charset="0"/>
                        </a:rPr>
                        <a:t>Descripción</a:t>
                      </a:r>
                    </a:p>
                  </a:txBody>
                  <a:tcPr/>
                </a:tc>
                <a:tc>
                  <a:txBody>
                    <a:bodyPr/>
                    <a:lstStyle/>
                    <a:p>
                      <a:pPr algn="ctr"/>
                      <a:r>
                        <a:rPr lang="es-DO" dirty="0">
                          <a:latin typeface="Montserrat Light" panose="00000400000000000000" pitchFamily="2" charset="0"/>
                        </a:rPr>
                        <a:t>Responsable</a:t>
                      </a:r>
                    </a:p>
                  </a:txBody>
                  <a:tcPr/>
                </a:tc>
                <a:tc>
                  <a:txBody>
                    <a:bodyPr/>
                    <a:lstStyle/>
                    <a:p>
                      <a:pPr algn="ctr"/>
                      <a:r>
                        <a:rPr lang="es-DO" dirty="0">
                          <a:latin typeface="Montserrat Light" panose="00000400000000000000" pitchFamily="2" charset="0"/>
                        </a:rPr>
                        <a:t>Presupuesto</a:t>
                      </a:r>
                    </a:p>
                  </a:txBody>
                  <a:tcPr/>
                </a:tc>
                <a:extLst>
                  <a:ext uri="{0D108BD9-81ED-4DB2-BD59-A6C34878D82A}">
                    <a16:rowId xmlns:a16="http://schemas.microsoft.com/office/drawing/2014/main" val="3925969102"/>
                  </a:ext>
                </a:extLst>
              </a:tr>
              <a:tr h="370840">
                <a:tc>
                  <a:txBody>
                    <a:bodyPr/>
                    <a:lstStyle/>
                    <a:p>
                      <a:pPr algn="ctr"/>
                      <a:r>
                        <a:rPr lang="es-DO" sz="1200" dirty="0">
                          <a:latin typeface="Montserrat Light" panose="00000400000000000000" pitchFamily="2" charset="0"/>
                        </a:rPr>
                        <a:t>11</a:t>
                      </a:r>
                    </a:p>
                  </a:txBody>
                  <a:tcPr/>
                </a:tc>
                <a:tc>
                  <a:txBody>
                    <a:bodyPr/>
                    <a:lstStyle/>
                    <a:p>
                      <a:r>
                        <a:rPr lang="es-ES" sz="1200" dirty="0">
                          <a:latin typeface="Montserrat Light" panose="00000400000000000000" pitchFamily="2" charset="0"/>
                        </a:rPr>
                        <a:t>Justicia y Sociedad - Implementación de la Identidad Institucional </a:t>
                      </a:r>
                    </a:p>
                  </a:txBody>
                  <a:tcPr/>
                </a:tc>
                <a:tc>
                  <a:txBody>
                    <a:bodyPr/>
                    <a:lstStyle/>
                    <a:p>
                      <a:pPr algn="just"/>
                      <a:r>
                        <a:rPr lang="es-ES" sz="900" dirty="0">
                          <a:latin typeface="Montserrat Light" panose="00000400000000000000" pitchFamily="2" charset="0"/>
                        </a:rPr>
                        <a:t>Implementación de la nueva identidad institucional desarrollada en todos los tribunales, edificaciones y canales de comunicación del Poder Judicial, la Escuela Nacional de la Judicatura y el Registro Inmobiliario.</a:t>
                      </a:r>
                    </a:p>
                    <a:p>
                      <a:pPr algn="just"/>
                      <a:endParaRPr lang="es-ES" sz="900" dirty="0">
                        <a:latin typeface="Montserrat Light" panose="00000400000000000000" pitchFamily="2" charset="0"/>
                      </a:endParaRPr>
                    </a:p>
                    <a:p>
                      <a:pPr algn="just"/>
                      <a:r>
                        <a:rPr lang="es-ES" sz="900" dirty="0">
                          <a:latin typeface="Montserrat Light" panose="00000400000000000000" pitchFamily="2" charset="0"/>
                        </a:rPr>
                        <a:t>Con esto se busca que a través de una comunicación efectiva se pueda acompañar a la ciudadanía en el entendimiento de las funciones administrativas y jurisdiccionales del Poder Judicial. Persigue, además posicionar al Poder Judicial frente a la sociedad en general como una entidad comprometida con la transformación, con ser accesible, abierta al dialogo, transparente y eficiente.</a:t>
                      </a:r>
                    </a:p>
                  </a:txBody>
                  <a:tcPr/>
                </a:tc>
                <a:tc>
                  <a:txBody>
                    <a:bodyPr/>
                    <a:lstStyle/>
                    <a:p>
                      <a:pPr algn="ctr"/>
                      <a:r>
                        <a:rPr lang="es-ES" sz="1200" dirty="0">
                          <a:latin typeface="Montserrat Light" panose="00000400000000000000" pitchFamily="2" charset="0"/>
                        </a:rPr>
                        <a:t>Dirección de Comunicación al Usuario</a:t>
                      </a:r>
                    </a:p>
                  </a:txBody>
                  <a:tcPr/>
                </a:tc>
                <a:tc>
                  <a:txBody>
                    <a:bodyPr/>
                    <a:lstStyle/>
                    <a:p>
                      <a:pPr algn="ctr"/>
                      <a:r>
                        <a:rPr lang="es-DO" sz="1200" dirty="0">
                          <a:latin typeface="Montserrat Light" panose="00000400000000000000" pitchFamily="2" charset="0"/>
                        </a:rPr>
                        <a:t>$0.00 </a:t>
                      </a:r>
                    </a:p>
                  </a:txBody>
                  <a:tcPr/>
                </a:tc>
                <a:extLst>
                  <a:ext uri="{0D108BD9-81ED-4DB2-BD59-A6C34878D82A}">
                    <a16:rowId xmlns:a16="http://schemas.microsoft.com/office/drawing/2014/main" val="3966558238"/>
                  </a:ext>
                </a:extLst>
              </a:tr>
              <a:tr h="370840">
                <a:tc>
                  <a:txBody>
                    <a:bodyPr/>
                    <a:lstStyle/>
                    <a:p>
                      <a:pPr algn="ctr"/>
                      <a:r>
                        <a:rPr lang="es-DO" sz="1200" dirty="0">
                          <a:latin typeface="Montserrat Light" panose="00000400000000000000" pitchFamily="2" charset="0"/>
                        </a:rPr>
                        <a:t>12</a:t>
                      </a:r>
                    </a:p>
                  </a:txBody>
                  <a:tcPr/>
                </a:tc>
                <a:tc>
                  <a:txBody>
                    <a:bodyPr/>
                    <a:lstStyle/>
                    <a:p>
                      <a:r>
                        <a:rPr lang="es-ES" sz="1200" dirty="0">
                          <a:latin typeface="Montserrat Light" panose="00000400000000000000" pitchFamily="2" charset="0"/>
                        </a:rPr>
                        <a:t>Gestión del Cambio</a:t>
                      </a:r>
                    </a:p>
                  </a:txBody>
                  <a:tcPr/>
                </a:tc>
                <a:tc>
                  <a:txBody>
                    <a:bodyPr/>
                    <a:lstStyle/>
                    <a:p>
                      <a:pPr algn="just"/>
                      <a:r>
                        <a:rPr lang="es-ES" sz="900" dirty="0">
                          <a:latin typeface="Montserrat Light" panose="00000400000000000000" pitchFamily="2" charset="0"/>
                        </a:rPr>
                        <a:t>Generar una cultura organizacional consistente y transformadora que prestigie la institución,  construya orgullo y sentido de pertenencia.</a:t>
                      </a:r>
                      <a:endParaRPr lang="es-DO" sz="900" dirty="0">
                        <a:latin typeface="Montserrat Light" panose="00000400000000000000" pitchFamily="2" charset="0"/>
                      </a:endParaRPr>
                    </a:p>
                  </a:txBody>
                  <a:tcPr/>
                </a:tc>
                <a:tc>
                  <a:txBody>
                    <a:bodyPr/>
                    <a:lstStyle/>
                    <a:p>
                      <a:pPr algn="ctr"/>
                      <a:r>
                        <a:rPr lang="es-ES" sz="1200" dirty="0">
                          <a:latin typeface="Montserrat Light" panose="00000400000000000000" pitchFamily="2" charset="0"/>
                        </a:rPr>
                        <a:t>Dirección de Gestión Humana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200" dirty="0">
                          <a:latin typeface="Montserrat Light" panose="00000400000000000000" pitchFamily="2" charset="0"/>
                        </a:rPr>
                        <a:t>$0.00 </a:t>
                      </a:r>
                    </a:p>
                  </a:txBody>
                  <a:tcPr/>
                </a:tc>
                <a:extLst>
                  <a:ext uri="{0D108BD9-81ED-4DB2-BD59-A6C34878D82A}">
                    <a16:rowId xmlns:a16="http://schemas.microsoft.com/office/drawing/2014/main" val="3725626573"/>
                  </a:ext>
                </a:extLst>
              </a:tr>
              <a:tr h="370840">
                <a:tc>
                  <a:txBody>
                    <a:bodyPr/>
                    <a:lstStyle/>
                    <a:p>
                      <a:pPr algn="ctr"/>
                      <a:r>
                        <a:rPr lang="es-DO" sz="1200" dirty="0">
                          <a:latin typeface="Montserrat Light" panose="00000400000000000000" pitchFamily="2" charset="0"/>
                        </a:rPr>
                        <a:t>13</a:t>
                      </a:r>
                    </a:p>
                  </a:txBody>
                  <a:tcPr/>
                </a:tc>
                <a:tc>
                  <a:txBody>
                    <a:bodyPr/>
                    <a:lstStyle/>
                    <a:p>
                      <a:r>
                        <a:rPr lang="es-ES" sz="1200" dirty="0">
                          <a:latin typeface="Montserrat Light" panose="00000400000000000000" pitchFamily="2" charset="0"/>
                        </a:rPr>
                        <a:t>Sistema Preventivo Disciplinario</a:t>
                      </a:r>
                    </a:p>
                  </a:txBody>
                  <a:tcPr/>
                </a:tc>
                <a:tc>
                  <a:txBody>
                    <a:bodyPr/>
                    <a:lstStyle/>
                    <a:p>
                      <a:pPr algn="just"/>
                      <a:r>
                        <a:rPr lang="es-ES" sz="900" dirty="0">
                          <a:latin typeface="Montserrat Light" panose="00000400000000000000" pitchFamily="2" charset="0"/>
                        </a:rPr>
                        <a:t>Fortalecer el sistema de integridad del Poder Judicial por medio de la actualización de la normativa disciplinaria vigente y la mejora del sistema de control.</a:t>
                      </a:r>
                      <a:endParaRPr lang="es-DO" sz="900" dirty="0">
                        <a:latin typeface="Montserrat Light" panose="00000400000000000000" pitchFamily="2" charset="0"/>
                      </a:endParaRPr>
                    </a:p>
                  </a:txBody>
                  <a:tcPr/>
                </a:tc>
                <a:tc>
                  <a:txBody>
                    <a:bodyPr/>
                    <a:lstStyle/>
                    <a:p>
                      <a:pPr algn="ctr"/>
                      <a:r>
                        <a:rPr lang="es-ES" sz="1200" dirty="0">
                          <a:latin typeface="Montserrat Light" panose="00000400000000000000" pitchFamily="2" charset="0"/>
                        </a:rPr>
                        <a:t>Inspectoría General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200" dirty="0">
                          <a:latin typeface="Montserrat Light" panose="00000400000000000000" pitchFamily="2" charset="0"/>
                        </a:rPr>
                        <a:t>$0.00 </a:t>
                      </a:r>
                    </a:p>
                  </a:txBody>
                  <a:tcPr/>
                </a:tc>
                <a:extLst>
                  <a:ext uri="{0D108BD9-81ED-4DB2-BD59-A6C34878D82A}">
                    <a16:rowId xmlns:a16="http://schemas.microsoft.com/office/drawing/2014/main" val="758563329"/>
                  </a:ext>
                </a:extLst>
              </a:tr>
              <a:tr h="370840">
                <a:tc>
                  <a:txBody>
                    <a:bodyPr/>
                    <a:lstStyle/>
                    <a:p>
                      <a:pPr algn="ctr"/>
                      <a:r>
                        <a:rPr lang="es-DO" sz="1200" dirty="0">
                          <a:latin typeface="Montserrat Light" panose="00000400000000000000" pitchFamily="2" charset="0"/>
                        </a:rPr>
                        <a:t>14</a:t>
                      </a:r>
                    </a:p>
                  </a:txBody>
                  <a:tcPr/>
                </a:tc>
                <a:tc>
                  <a:txBody>
                    <a:bodyPr/>
                    <a:lstStyle/>
                    <a:p>
                      <a:r>
                        <a:rPr lang="es-ES" sz="1200" dirty="0">
                          <a:latin typeface="Montserrat Light" panose="00000400000000000000" pitchFamily="2" charset="0"/>
                        </a:rPr>
                        <a:t>Sistema de Evaluación de desempeño</a:t>
                      </a:r>
                    </a:p>
                  </a:txBody>
                  <a:tcPr/>
                </a:tc>
                <a:tc>
                  <a:txBody>
                    <a:bodyPr/>
                    <a:lstStyle/>
                    <a:p>
                      <a:pPr algn="just"/>
                      <a:r>
                        <a:rPr lang="es-ES" sz="900" dirty="0">
                          <a:latin typeface="Montserrat Light" panose="00000400000000000000" pitchFamily="2" charset="0"/>
                        </a:rPr>
                        <a:t>Anteriormente existía una metodología  con elementos de subjetividad, ausencia de una clara definición de objetivos, falta de un software automatizado que permita gestionar el sistema de rendimiento y carencia de capacitación continua a todos los involucrados en el proceso.​</a:t>
                      </a:r>
                      <a:endParaRPr lang="es-DO" sz="900" dirty="0">
                        <a:latin typeface="Montserrat Light" panose="00000400000000000000" pitchFamily="2" charset="0"/>
                      </a:endParaRPr>
                    </a:p>
                  </a:txBody>
                  <a:tcPr/>
                </a:tc>
                <a:tc>
                  <a:txBody>
                    <a:bodyPr/>
                    <a:lstStyle/>
                    <a:p>
                      <a:pPr algn="ctr"/>
                      <a:r>
                        <a:rPr lang="es-ES" sz="1200" dirty="0">
                          <a:latin typeface="Montserrat Light" panose="00000400000000000000" pitchFamily="2" charset="0"/>
                        </a:rPr>
                        <a:t>Dirección de Gestión Humana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200" dirty="0">
                          <a:latin typeface="Montserrat Light" panose="00000400000000000000" pitchFamily="2" charset="0"/>
                        </a:rPr>
                        <a:t>$0.00 </a:t>
                      </a:r>
                    </a:p>
                  </a:txBody>
                  <a:tcPr/>
                </a:tc>
                <a:extLst>
                  <a:ext uri="{0D108BD9-81ED-4DB2-BD59-A6C34878D82A}">
                    <a16:rowId xmlns:a16="http://schemas.microsoft.com/office/drawing/2014/main" val="1853416845"/>
                  </a:ext>
                </a:extLst>
              </a:tr>
              <a:tr h="370840">
                <a:tc>
                  <a:txBody>
                    <a:bodyPr/>
                    <a:lstStyle/>
                    <a:p>
                      <a:pPr algn="ctr"/>
                      <a:r>
                        <a:rPr lang="es-DO" sz="1200" dirty="0">
                          <a:latin typeface="Montserrat Light" panose="00000400000000000000" pitchFamily="2" charset="0"/>
                        </a:rPr>
                        <a:t>15</a:t>
                      </a:r>
                    </a:p>
                  </a:txBody>
                  <a:tcPr/>
                </a:tc>
                <a:tc>
                  <a:txBody>
                    <a:bodyPr/>
                    <a:lstStyle/>
                    <a:p>
                      <a:r>
                        <a:rPr lang="es-ES" sz="1200" dirty="0">
                          <a:latin typeface="Montserrat Light" panose="00000400000000000000" pitchFamily="2" charset="0"/>
                        </a:rPr>
                        <a:t>Creación e Implementación de la Estrategia de Comunicación Institucional</a:t>
                      </a:r>
                    </a:p>
                  </a:txBody>
                  <a:tcPr/>
                </a:tc>
                <a:tc>
                  <a:txBody>
                    <a:bodyPr/>
                    <a:lstStyle/>
                    <a:p>
                      <a:pPr algn="just"/>
                      <a:r>
                        <a:rPr lang="es-ES" sz="900" dirty="0">
                          <a:latin typeface="Montserrat Light" panose="00000400000000000000" pitchFamily="2" charset="0"/>
                        </a:rPr>
                        <a:t>Se diseñará un programa de actividades, definición de alcance y redes de contacto con las comunidades para comunicarse con los actores clave y líderes de opinión. Además se desarrollarán estrategias y cronograma de actividades o eventos de acercamiento de los ciudadanos a la administración de justicia y de los magistrados y jueces a las comunidades.</a:t>
                      </a:r>
                      <a:endParaRPr lang="es-DO" sz="900" dirty="0">
                        <a:latin typeface="Montserrat Light" panose="00000400000000000000" pitchFamily="2" charset="0"/>
                      </a:endParaRPr>
                    </a:p>
                  </a:txBody>
                  <a:tcPr/>
                </a:tc>
                <a:tc>
                  <a:txBody>
                    <a:bodyPr/>
                    <a:lstStyle/>
                    <a:p>
                      <a:pPr algn="ctr"/>
                      <a:r>
                        <a:rPr lang="es-ES" sz="1200" dirty="0">
                          <a:latin typeface="Montserrat Light" panose="00000400000000000000" pitchFamily="2" charset="0"/>
                        </a:rPr>
                        <a:t>Coordinación General de Comunicaciones y Asuntos Públicos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200" dirty="0">
                          <a:latin typeface="Montserrat Light" panose="00000400000000000000" pitchFamily="2" charset="0"/>
                        </a:rPr>
                        <a:t>$4,750,000.00 </a:t>
                      </a:r>
                    </a:p>
                  </a:txBody>
                  <a:tcPr/>
                </a:tc>
                <a:extLst>
                  <a:ext uri="{0D108BD9-81ED-4DB2-BD59-A6C34878D82A}">
                    <a16:rowId xmlns:a16="http://schemas.microsoft.com/office/drawing/2014/main" val="3821422754"/>
                  </a:ext>
                </a:extLst>
              </a:tr>
            </a:tbl>
          </a:graphicData>
        </a:graphic>
      </p:graphicFrame>
      <p:grpSp>
        <p:nvGrpSpPr>
          <p:cNvPr id="6" name="Grupo 5">
            <a:extLst>
              <a:ext uri="{FF2B5EF4-FFF2-40B4-BE49-F238E27FC236}">
                <a16:creationId xmlns:a16="http://schemas.microsoft.com/office/drawing/2014/main" id="{DB5F68D2-E84B-3A18-036A-15B906E9B15C}"/>
              </a:ext>
            </a:extLst>
          </p:cNvPr>
          <p:cNvGrpSpPr/>
          <p:nvPr/>
        </p:nvGrpSpPr>
        <p:grpSpPr>
          <a:xfrm>
            <a:off x="0" y="929400"/>
            <a:ext cx="12192000" cy="360000"/>
            <a:chOff x="0" y="4923718"/>
            <a:chExt cx="12192000" cy="360000"/>
          </a:xfrm>
        </p:grpSpPr>
        <p:sp>
          <p:nvSpPr>
            <p:cNvPr id="7" name="Rectángulo 6">
              <a:extLst>
                <a:ext uri="{FF2B5EF4-FFF2-40B4-BE49-F238E27FC236}">
                  <a16:creationId xmlns:a16="http://schemas.microsoft.com/office/drawing/2014/main" id="{9D836D97-E1D2-F5E7-6785-BE75E909526F}"/>
                </a:ext>
              </a:extLst>
            </p:cNvPr>
            <p:cNvSpPr/>
            <p:nvPr/>
          </p:nvSpPr>
          <p:spPr>
            <a:xfrm>
              <a:off x="0" y="4923718"/>
              <a:ext cx="12192000" cy="360000"/>
            </a:xfrm>
            <a:prstGeom prst="rect">
              <a:avLst/>
            </a:prstGeom>
            <a:solidFill>
              <a:srgbClr val="A8A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1" name="CuadroTexto 10">
              <a:extLst>
                <a:ext uri="{FF2B5EF4-FFF2-40B4-BE49-F238E27FC236}">
                  <a16:creationId xmlns:a16="http://schemas.microsoft.com/office/drawing/2014/main" id="{41E1C60A-168A-F8EC-EEDC-92C5946A30E9}"/>
                </a:ext>
              </a:extLst>
            </p:cNvPr>
            <p:cNvSpPr txBox="1"/>
            <p:nvPr/>
          </p:nvSpPr>
          <p:spPr>
            <a:xfrm>
              <a:off x="36693" y="4945164"/>
              <a:ext cx="9227570" cy="338554"/>
            </a:xfrm>
            <a:prstGeom prst="rect">
              <a:avLst/>
            </a:prstGeom>
            <a:noFill/>
          </p:spPr>
          <p:txBody>
            <a:bodyPr wrap="square" rtlCol="0">
              <a:spAutoFit/>
            </a:bodyPr>
            <a:lstStyle/>
            <a:p>
              <a:r>
                <a:rPr lang="es-DO" sz="1600" b="1" dirty="0">
                  <a:solidFill>
                    <a:schemeClr val="bg1"/>
                  </a:solidFill>
                  <a:latin typeface="Montserrat Black" panose="00000A00000000000000" pitchFamily="2" charset="0"/>
                </a:rPr>
                <a:t>EJE 3: INTEGRIDAD PARA UNA JUSTICIA CONFIABLE</a:t>
              </a:r>
            </a:p>
          </p:txBody>
        </p:sp>
        <p:pic>
          <p:nvPicPr>
            <p:cNvPr id="12" name="Slide">
              <a:extLst>
                <a:ext uri="{FF2B5EF4-FFF2-40B4-BE49-F238E27FC236}">
                  <a16:creationId xmlns:a16="http://schemas.microsoft.com/office/drawing/2014/main" id="{4CDC91DF-15B6-3098-5311-EE5ECCFC6D47}"/>
                </a:ext>
              </a:extLst>
            </p:cNvPr>
            <p:cNvPicPr>
              <a:picLocks noChangeAspect="1"/>
            </p:cNvPicPr>
            <p:nvPr/>
          </p:nvPicPr>
          <p:blipFill rotWithShape="1">
            <a:blip r:embed="rId4"/>
            <a:srcRect l="11359" t="67692" r="50388" b="9120"/>
            <a:stretch/>
          </p:blipFill>
          <p:spPr>
            <a:xfrm>
              <a:off x="11015932" y="4945102"/>
              <a:ext cx="1129768" cy="329250"/>
            </a:xfrm>
            <a:prstGeom prst="rect">
              <a:avLst/>
            </a:prstGeom>
          </p:spPr>
        </p:pic>
      </p:grpSp>
    </p:spTree>
    <p:extLst>
      <p:ext uri="{BB962C8B-B14F-4D97-AF65-F5344CB8AC3E}">
        <p14:creationId xmlns:p14="http://schemas.microsoft.com/office/powerpoint/2010/main" val="284293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sp>
        <p:nvSpPr>
          <p:cNvPr id="5" name="CuadroTexto 4">
            <a:extLst>
              <a:ext uri="{FF2B5EF4-FFF2-40B4-BE49-F238E27FC236}">
                <a16:creationId xmlns:a16="http://schemas.microsoft.com/office/drawing/2014/main" id="{A77D5BC5-0301-FE10-8F58-24A3A969B068}"/>
              </a:ext>
            </a:extLst>
          </p:cNvPr>
          <p:cNvSpPr txBox="1"/>
          <p:nvPr/>
        </p:nvSpPr>
        <p:spPr>
          <a:xfrm>
            <a:off x="983446" y="211741"/>
            <a:ext cx="11208554" cy="461665"/>
          </a:xfrm>
          <a:prstGeom prst="rect">
            <a:avLst/>
          </a:prstGeom>
          <a:noFill/>
        </p:spPr>
        <p:txBody>
          <a:bodyPr wrap="square">
            <a:spAutoFit/>
          </a:bodyPr>
          <a:lstStyle/>
          <a:p>
            <a:r>
              <a:rPr lang="es-ES" sz="2400" b="1" dirty="0">
                <a:solidFill>
                  <a:schemeClr val="bg1"/>
                </a:solidFill>
                <a:highlight>
                  <a:srgbClr val="EE3340"/>
                </a:highlight>
                <a:latin typeface="Ivy Mode" panose="020B0404020101010102" pitchFamily="34" charset="0"/>
                <a:cs typeface="Ivy Mode" panose="020B0404020101010102" pitchFamily="34" charset="0"/>
              </a:rPr>
              <a:t>PROGRAMA:</a:t>
            </a:r>
            <a:r>
              <a:rPr lang="es-ES" sz="2400" b="1" dirty="0">
                <a:solidFill>
                  <a:srgbClr val="204CC5"/>
                </a:solidFill>
                <a:latin typeface="Ivy Mode" panose="020B0404020101010102" pitchFamily="34" charset="0"/>
                <a:cs typeface="Ivy Mode" panose="020B0404020101010102" pitchFamily="34" charset="0"/>
              </a:rPr>
              <a:t> Transformación Digital del Poder Judicial</a:t>
            </a:r>
          </a:p>
        </p:txBody>
      </p:sp>
      <p:graphicFrame>
        <p:nvGraphicFramePr>
          <p:cNvPr id="11" name="Tabla 11">
            <a:extLst>
              <a:ext uri="{FF2B5EF4-FFF2-40B4-BE49-F238E27FC236}">
                <a16:creationId xmlns:a16="http://schemas.microsoft.com/office/drawing/2014/main" id="{D0DE35C8-DBA0-EF0F-9CEF-A20D1094C72F}"/>
              </a:ext>
            </a:extLst>
          </p:cNvPr>
          <p:cNvGraphicFramePr>
            <a:graphicFrameLocks noGrp="1"/>
          </p:cNvGraphicFramePr>
          <p:nvPr>
            <p:extLst>
              <p:ext uri="{D42A27DB-BD31-4B8C-83A1-F6EECF244321}">
                <p14:modId xmlns:p14="http://schemas.microsoft.com/office/powerpoint/2010/main" val="1398152750"/>
              </p:ext>
            </p:extLst>
          </p:nvPr>
        </p:nvGraphicFramePr>
        <p:xfrm>
          <a:off x="52332" y="2762939"/>
          <a:ext cx="12026376" cy="3601720"/>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0840">
                <a:tc>
                  <a:txBody>
                    <a:bodyPr/>
                    <a:lstStyle/>
                    <a:p>
                      <a:pPr algn="ctr"/>
                      <a:r>
                        <a:rPr lang="es-DO" dirty="0">
                          <a:latin typeface="Montserrat Light" panose="00000400000000000000" pitchFamily="2" charset="0"/>
                        </a:rPr>
                        <a:t>No.</a:t>
                      </a:r>
                    </a:p>
                  </a:txBody>
                  <a:tcPr/>
                </a:tc>
                <a:tc>
                  <a:txBody>
                    <a:bodyPr/>
                    <a:lstStyle/>
                    <a:p>
                      <a:pPr algn="ctr"/>
                      <a:r>
                        <a:rPr lang="es-DO" dirty="0">
                          <a:latin typeface="Montserrat Light" panose="00000400000000000000" pitchFamily="2" charset="0"/>
                        </a:rPr>
                        <a:t>Nombre </a:t>
                      </a:r>
                    </a:p>
                  </a:txBody>
                  <a:tcPr/>
                </a:tc>
                <a:tc>
                  <a:txBody>
                    <a:bodyPr/>
                    <a:lstStyle/>
                    <a:p>
                      <a:pPr algn="ctr"/>
                      <a:r>
                        <a:rPr lang="es-DO" dirty="0">
                          <a:latin typeface="Montserrat Light" panose="00000400000000000000" pitchFamily="2" charset="0"/>
                        </a:rPr>
                        <a:t>Descripción</a:t>
                      </a:r>
                    </a:p>
                  </a:txBody>
                  <a:tcPr/>
                </a:tc>
                <a:tc>
                  <a:txBody>
                    <a:bodyPr/>
                    <a:lstStyle/>
                    <a:p>
                      <a:pPr algn="ctr"/>
                      <a:r>
                        <a:rPr lang="es-DO" dirty="0">
                          <a:latin typeface="Montserrat Light" panose="00000400000000000000" pitchFamily="2" charset="0"/>
                        </a:rPr>
                        <a:t>Responsable</a:t>
                      </a:r>
                    </a:p>
                  </a:txBody>
                  <a:tcPr/>
                </a:tc>
                <a:tc>
                  <a:txBody>
                    <a:bodyPr/>
                    <a:lstStyle/>
                    <a:p>
                      <a:pPr algn="ctr"/>
                      <a:r>
                        <a:rPr lang="es-DO" dirty="0">
                          <a:latin typeface="Montserrat Light" panose="00000400000000000000" pitchFamily="2" charset="0"/>
                        </a:rPr>
                        <a:t>Presupuesto</a:t>
                      </a:r>
                    </a:p>
                  </a:txBody>
                  <a:tcPr/>
                </a:tc>
                <a:extLst>
                  <a:ext uri="{0D108BD9-81ED-4DB2-BD59-A6C34878D82A}">
                    <a16:rowId xmlns:a16="http://schemas.microsoft.com/office/drawing/2014/main" val="3925969102"/>
                  </a:ext>
                </a:extLst>
              </a:tr>
              <a:tr h="370840">
                <a:tc>
                  <a:txBody>
                    <a:bodyPr/>
                    <a:lstStyle/>
                    <a:p>
                      <a:pPr algn="ctr"/>
                      <a:r>
                        <a:rPr lang="es-DO" sz="1200" dirty="0">
                          <a:latin typeface="Montserrat Light" panose="00000400000000000000" pitchFamily="2" charset="0"/>
                        </a:rPr>
                        <a:t>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Montserrat Light" panose="00000400000000000000" pitchFamily="2" charset="0"/>
                        </a:rPr>
                        <a:t>Plan de Implementación de la Ley Núm. 399-22 de Medios Digitales y su Reglamento de Aplicación</a:t>
                      </a:r>
                    </a:p>
                  </a:txBody>
                  <a:tcPr/>
                </a:tc>
                <a:tc>
                  <a:txBody>
                    <a:bodyPr/>
                    <a:lstStyle/>
                    <a:p>
                      <a:pPr algn="just"/>
                      <a:r>
                        <a:rPr lang="es-ES" sz="800" dirty="0">
                          <a:latin typeface="Montserrat Light" panose="00000400000000000000" pitchFamily="2" charset="0"/>
                        </a:rPr>
                        <a:t>Diseño y puesta en marcha de soluciones tecnológicas que habiliten canales digitales para la gestión judicial en línea: trámites judiciales digitales, audiencias virtuales y firma electrónica; exceptuando la materia Penal</a:t>
                      </a:r>
                      <a:r>
                        <a:rPr lang="es-ES" sz="1200" dirty="0">
                          <a:latin typeface="Montserrat Light" panose="00000400000000000000" pitchFamily="2" charset="0"/>
                        </a:rPr>
                        <a:t>.</a:t>
                      </a:r>
                      <a:endParaRPr lang="es-DO" sz="1200" dirty="0">
                        <a:latin typeface="Montserrat Light" panose="00000400000000000000" pitchFamily="2" charset="0"/>
                      </a:endParaRPr>
                    </a:p>
                  </a:txBody>
                  <a:tcPr/>
                </a:tc>
                <a:tc>
                  <a:txBody>
                    <a:bodyPr/>
                    <a:lstStyle/>
                    <a:p>
                      <a:pPr algn="ctr"/>
                      <a:r>
                        <a:rPr lang="es-ES" sz="1200" dirty="0">
                          <a:latin typeface="Montserrat Light" panose="00000400000000000000" pitchFamily="2" charset="0"/>
                        </a:rPr>
                        <a:t>Dirección de Tecnología </a:t>
                      </a:r>
                    </a:p>
                  </a:txBody>
                  <a:tcPr/>
                </a:tc>
                <a:tc>
                  <a:txBody>
                    <a:bodyPr/>
                    <a:lstStyle/>
                    <a:p>
                      <a:pPr algn="ctr"/>
                      <a:r>
                        <a:rPr lang="es-DO" sz="1200" dirty="0">
                          <a:latin typeface="Montserrat Light" panose="00000400000000000000" pitchFamily="2" charset="0"/>
                        </a:rPr>
                        <a:t>$112,699,441.00 </a:t>
                      </a:r>
                    </a:p>
                  </a:txBody>
                  <a:tcPr/>
                </a:tc>
                <a:extLst>
                  <a:ext uri="{0D108BD9-81ED-4DB2-BD59-A6C34878D82A}">
                    <a16:rowId xmlns:a16="http://schemas.microsoft.com/office/drawing/2014/main" val="1582048419"/>
                  </a:ext>
                </a:extLst>
              </a:tr>
              <a:tr h="370840">
                <a:tc>
                  <a:txBody>
                    <a:bodyPr/>
                    <a:lstStyle/>
                    <a:p>
                      <a:pPr algn="ctr"/>
                      <a:r>
                        <a:rPr lang="es-DO" sz="1200" dirty="0">
                          <a:latin typeface="Montserrat Light" panose="00000400000000000000" pitchFamily="2" charset="0"/>
                        </a:rPr>
                        <a:t>18</a:t>
                      </a:r>
                    </a:p>
                  </a:txBody>
                  <a:tcPr/>
                </a:tc>
                <a:tc>
                  <a:txBody>
                    <a:bodyPr/>
                    <a:lstStyle/>
                    <a:p>
                      <a:r>
                        <a:rPr lang="es-ES" sz="1200" dirty="0">
                          <a:latin typeface="Montserrat Light" panose="00000400000000000000" pitchFamily="2" charset="0"/>
                        </a:rPr>
                        <a:t>Gestión Documental Judicial -Digitalización de Expedientes y Mecanismos de Consulta.</a:t>
                      </a:r>
                    </a:p>
                  </a:txBody>
                  <a:tcPr/>
                </a:tc>
                <a:tc>
                  <a:txBody>
                    <a:bodyPr/>
                    <a:lstStyle/>
                    <a:p>
                      <a:pPr algn="just"/>
                      <a:r>
                        <a:rPr lang="es-ES" sz="800" dirty="0">
                          <a:latin typeface="Montserrat Light" panose="00000400000000000000" pitchFamily="2" charset="0"/>
                        </a:rPr>
                        <a:t>El proyecto Gestión Documental consiste en modernizar el sistema de Archivo del Poder Judicial a través de la implementación de un Modelo de Gestión Documental Digital y un marco operativo que permita normalizar, estandarizar y parametrizar los documentos y la información contenida en estos. Esto incluye los documentos activos e inactivos.</a:t>
                      </a:r>
                      <a:endParaRPr lang="es-DO" sz="800" dirty="0">
                        <a:latin typeface="Montserrat Light" panose="00000400000000000000" pitchFamily="2" charset="0"/>
                      </a:endParaRPr>
                    </a:p>
                  </a:txBody>
                  <a:tcPr/>
                </a:tc>
                <a:tc>
                  <a:txBody>
                    <a:bodyPr/>
                    <a:lstStyle/>
                    <a:p>
                      <a:pPr algn="ctr"/>
                      <a:r>
                        <a:rPr lang="es-ES" sz="1200" dirty="0">
                          <a:latin typeface="Montserrat Light" panose="00000400000000000000" pitchFamily="2" charset="0"/>
                        </a:rPr>
                        <a:t>Administración General del Servicio Judicial </a:t>
                      </a:r>
                    </a:p>
                  </a:txBody>
                  <a:tcPr/>
                </a:tc>
                <a:tc>
                  <a:txBody>
                    <a:bodyPr/>
                    <a:lstStyle/>
                    <a:p>
                      <a:pPr algn="ctr"/>
                      <a:r>
                        <a:rPr lang="es-DO" sz="1200" dirty="0">
                          <a:latin typeface="Montserrat Light" panose="00000400000000000000" pitchFamily="2" charset="0"/>
                        </a:rPr>
                        <a:t>$83,120,874.00 </a:t>
                      </a:r>
                    </a:p>
                  </a:txBody>
                  <a:tcPr/>
                </a:tc>
                <a:extLst>
                  <a:ext uri="{0D108BD9-81ED-4DB2-BD59-A6C34878D82A}">
                    <a16:rowId xmlns:a16="http://schemas.microsoft.com/office/drawing/2014/main" val="642434455"/>
                  </a:ext>
                </a:extLst>
              </a:tr>
              <a:tr h="370840">
                <a:tc>
                  <a:txBody>
                    <a:bodyPr/>
                    <a:lstStyle/>
                    <a:p>
                      <a:pPr algn="ctr"/>
                      <a:r>
                        <a:rPr lang="es-DO" sz="1200" dirty="0">
                          <a:latin typeface="Montserrat Light" panose="00000400000000000000" pitchFamily="2" charset="0"/>
                        </a:rPr>
                        <a:t>19</a:t>
                      </a:r>
                    </a:p>
                  </a:txBody>
                  <a:tcPr/>
                </a:tc>
                <a:tc>
                  <a:txBody>
                    <a:bodyPr/>
                    <a:lstStyle/>
                    <a:p>
                      <a:r>
                        <a:rPr lang="es-ES" sz="1200" dirty="0">
                          <a:latin typeface="Montserrat Light" panose="00000400000000000000" pitchFamily="2" charset="0"/>
                        </a:rPr>
                        <a:t>Apoyo al Plan Estratégico Institucional del Poder Judicial de la República Dominicana, Visión Justicia 20|24 -</a:t>
                      </a:r>
                      <a:r>
                        <a:rPr lang="es-ES" sz="1200" dirty="0" err="1">
                          <a:latin typeface="Montserrat Light" panose="00000400000000000000" pitchFamily="2" charset="0"/>
                        </a:rPr>
                        <a:t>Twinning</a:t>
                      </a:r>
                      <a:endParaRPr lang="es-ES" sz="1200" dirty="0">
                        <a:latin typeface="Montserrat Light" panose="00000400000000000000" pitchFamily="2" charset="0"/>
                      </a:endParaRPr>
                    </a:p>
                  </a:txBody>
                  <a:tcPr/>
                </a:tc>
                <a:tc>
                  <a:txBody>
                    <a:bodyPr/>
                    <a:lstStyle/>
                    <a:p>
                      <a:pPr algn="just"/>
                      <a:r>
                        <a:rPr lang="es-ES" sz="800" dirty="0">
                          <a:latin typeface="Montserrat Light" panose="00000400000000000000" pitchFamily="2" charset="0"/>
                        </a:rPr>
                        <a:t>Este proyecto busca la estandarización de procesos estratégicos, misionales y de apoyo, procesos claves de Gestión para cada materia: Entrada, tramitación, Decisión, Entrega y Gestión Documental​ con la finalidad de brindar un servicio judicial oportuno y eficiente.</a:t>
                      </a:r>
                      <a:endParaRPr lang="es-DO" sz="800" dirty="0">
                        <a:latin typeface="Montserrat Light" panose="00000400000000000000" pitchFamily="2" charset="0"/>
                      </a:endParaRPr>
                    </a:p>
                  </a:txBody>
                  <a:tcPr/>
                </a:tc>
                <a:tc>
                  <a:txBody>
                    <a:bodyPr/>
                    <a:lstStyle/>
                    <a:p>
                      <a:pPr algn="ctr"/>
                      <a:r>
                        <a:rPr lang="es-ES" sz="1200" dirty="0">
                          <a:latin typeface="Montserrat Light" panose="00000400000000000000" pitchFamily="2" charset="0"/>
                        </a:rPr>
                        <a:t>Dirección General Técnica </a:t>
                      </a:r>
                    </a:p>
                  </a:txBody>
                  <a:tcPr/>
                </a:tc>
                <a:tc>
                  <a:txBody>
                    <a:bodyPr/>
                    <a:lstStyle/>
                    <a:p>
                      <a:pPr algn="ctr"/>
                      <a:r>
                        <a:rPr lang="es-DO" sz="1200" dirty="0">
                          <a:latin typeface="Montserrat Light" panose="00000400000000000000" pitchFamily="2" charset="0"/>
                        </a:rPr>
                        <a:t>$0.00 </a:t>
                      </a:r>
                    </a:p>
                  </a:txBody>
                  <a:tcPr/>
                </a:tc>
                <a:extLst>
                  <a:ext uri="{0D108BD9-81ED-4DB2-BD59-A6C34878D82A}">
                    <a16:rowId xmlns:a16="http://schemas.microsoft.com/office/drawing/2014/main" val="1558540112"/>
                  </a:ext>
                </a:extLst>
              </a:tr>
              <a:tr h="370840">
                <a:tc>
                  <a:txBody>
                    <a:bodyPr/>
                    <a:lstStyle/>
                    <a:p>
                      <a:pPr algn="ctr"/>
                      <a:r>
                        <a:rPr lang="es-DO" sz="1200" dirty="0">
                          <a:latin typeface="Montserrat Light" panose="00000400000000000000" pitchFamily="2" charset="0"/>
                        </a:rPr>
                        <a:t>20</a:t>
                      </a:r>
                    </a:p>
                  </a:txBody>
                  <a:tcPr/>
                </a:tc>
                <a:tc>
                  <a:txBody>
                    <a:bodyPr/>
                    <a:lstStyle/>
                    <a:p>
                      <a:r>
                        <a:rPr lang="es-ES" sz="1200" dirty="0">
                          <a:latin typeface="Montserrat Light" panose="00000400000000000000" pitchFamily="2" charset="0"/>
                        </a:rPr>
                        <a:t>Sistema de Gestión de Casos del Poder Judicial</a:t>
                      </a:r>
                    </a:p>
                  </a:txBody>
                  <a:tcPr/>
                </a:tc>
                <a:tc>
                  <a:txBody>
                    <a:bodyPr/>
                    <a:lstStyle/>
                    <a:p>
                      <a:pPr algn="just"/>
                      <a:r>
                        <a:rPr lang="es-ES" sz="800" dirty="0">
                          <a:latin typeface="Montserrat Light" panose="00000400000000000000" pitchFamily="2" charset="0"/>
                        </a:rPr>
                        <a:t>El Sistema de Gestión de Casos del Poder Judicial Dominicano, es una herramienta para la gestión de los procesos jurisdiccionales, el cual será desplegado a nivel nacional y contempla tanto los asuntos contenciosos como los administrativos, permitiendo eficiencia y servicios de calidad de cara a los ciudadanos y demás participantes del ecosistema jurídico dominicano.</a:t>
                      </a:r>
                      <a:endParaRPr lang="es-DO" sz="800" dirty="0">
                        <a:latin typeface="Montserrat Light" panose="00000400000000000000" pitchFamily="2" charset="0"/>
                      </a:endParaRPr>
                    </a:p>
                  </a:txBody>
                  <a:tcPr/>
                </a:tc>
                <a:tc>
                  <a:txBody>
                    <a:bodyPr/>
                    <a:lstStyle/>
                    <a:p>
                      <a:pPr algn="ctr"/>
                      <a:r>
                        <a:rPr lang="es-ES" sz="1200" dirty="0">
                          <a:latin typeface="Montserrat Light" panose="00000400000000000000" pitchFamily="2" charset="0"/>
                        </a:rPr>
                        <a:t>Dirección de Tecnología </a:t>
                      </a:r>
                    </a:p>
                  </a:txBody>
                  <a:tcPr/>
                </a:tc>
                <a:tc>
                  <a:txBody>
                    <a:bodyPr/>
                    <a:lstStyle/>
                    <a:p>
                      <a:pPr algn="ctr"/>
                      <a:r>
                        <a:rPr lang="es-DO" sz="1200" dirty="0">
                          <a:latin typeface="Montserrat Light" panose="00000400000000000000" pitchFamily="2" charset="0"/>
                        </a:rPr>
                        <a:t>$4,300,000.00 </a:t>
                      </a:r>
                    </a:p>
                  </a:txBody>
                  <a:tcPr/>
                </a:tc>
                <a:extLst>
                  <a:ext uri="{0D108BD9-81ED-4DB2-BD59-A6C34878D82A}">
                    <a16:rowId xmlns:a16="http://schemas.microsoft.com/office/drawing/2014/main" val="2729195842"/>
                  </a:ext>
                </a:extLst>
              </a:tr>
            </a:tbl>
          </a:graphicData>
        </a:graphic>
      </p:graphicFrame>
      <p:sp>
        <p:nvSpPr>
          <p:cNvPr id="3" name="CuadroTexto 2">
            <a:extLst>
              <a:ext uri="{FF2B5EF4-FFF2-40B4-BE49-F238E27FC236}">
                <a16:creationId xmlns:a16="http://schemas.microsoft.com/office/drawing/2014/main" id="{45EF8DF5-0E43-ABD2-EEB8-F76063DDB74E}"/>
              </a:ext>
            </a:extLst>
          </p:cNvPr>
          <p:cNvSpPr txBox="1"/>
          <p:nvPr/>
        </p:nvSpPr>
        <p:spPr>
          <a:xfrm>
            <a:off x="6065520" y="6550223"/>
            <a:ext cx="6126480" cy="307777"/>
          </a:xfrm>
          <a:prstGeom prst="rect">
            <a:avLst/>
          </a:prstGeom>
          <a:noFill/>
        </p:spPr>
        <p:txBody>
          <a:bodyPr wrap="square">
            <a:spAutoFit/>
          </a:bodyPr>
          <a:lstStyle/>
          <a:p>
            <a:pPr algn="r"/>
            <a:r>
              <a:rPr lang="es-DO" sz="1400" i="1" dirty="0">
                <a:solidFill>
                  <a:srgbClr val="204CC5"/>
                </a:solidFill>
              </a:rPr>
              <a:t>*Proyecto de arrastre de años anteriores</a:t>
            </a:r>
          </a:p>
        </p:txBody>
      </p:sp>
      <p:graphicFrame>
        <p:nvGraphicFramePr>
          <p:cNvPr id="14" name="Tabla 11">
            <a:extLst>
              <a:ext uri="{FF2B5EF4-FFF2-40B4-BE49-F238E27FC236}">
                <a16:creationId xmlns:a16="http://schemas.microsoft.com/office/drawing/2014/main" id="{F02BBF96-D47E-D38E-0800-7309C7F28578}"/>
              </a:ext>
            </a:extLst>
          </p:cNvPr>
          <p:cNvGraphicFramePr>
            <a:graphicFrameLocks noGrp="1"/>
          </p:cNvGraphicFramePr>
          <p:nvPr>
            <p:extLst>
              <p:ext uri="{D42A27DB-BD31-4B8C-83A1-F6EECF244321}">
                <p14:modId xmlns:p14="http://schemas.microsoft.com/office/powerpoint/2010/main" val="487991068"/>
              </p:ext>
            </p:extLst>
          </p:nvPr>
        </p:nvGraphicFramePr>
        <p:xfrm>
          <a:off x="40717" y="1271149"/>
          <a:ext cx="12026376" cy="828040"/>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0840">
                <a:tc>
                  <a:txBody>
                    <a:bodyPr/>
                    <a:lstStyle/>
                    <a:p>
                      <a:pPr algn="ctr"/>
                      <a:r>
                        <a:rPr lang="es-DO" dirty="0">
                          <a:latin typeface="Montserrat Light" panose="00000400000000000000" pitchFamily="2" charset="0"/>
                        </a:rPr>
                        <a:t>No.</a:t>
                      </a:r>
                    </a:p>
                  </a:txBody>
                  <a:tcPr/>
                </a:tc>
                <a:tc>
                  <a:txBody>
                    <a:bodyPr/>
                    <a:lstStyle/>
                    <a:p>
                      <a:pPr algn="ctr"/>
                      <a:r>
                        <a:rPr lang="es-DO" dirty="0">
                          <a:latin typeface="Montserrat Light" panose="00000400000000000000" pitchFamily="2" charset="0"/>
                        </a:rPr>
                        <a:t>Nombre </a:t>
                      </a:r>
                    </a:p>
                  </a:txBody>
                  <a:tcPr/>
                </a:tc>
                <a:tc>
                  <a:txBody>
                    <a:bodyPr/>
                    <a:lstStyle/>
                    <a:p>
                      <a:pPr algn="ctr"/>
                      <a:r>
                        <a:rPr lang="es-DO" dirty="0">
                          <a:latin typeface="Montserrat Light" panose="00000400000000000000" pitchFamily="2" charset="0"/>
                        </a:rPr>
                        <a:t>Descripción</a:t>
                      </a:r>
                    </a:p>
                  </a:txBody>
                  <a:tcPr/>
                </a:tc>
                <a:tc>
                  <a:txBody>
                    <a:bodyPr/>
                    <a:lstStyle/>
                    <a:p>
                      <a:pPr algn="ctr"/>
                      <a:r>
                        <a:rPr lang="es-DO" dirty="0">
                          <a:latin typeface="Montserrat Light" panose="00000400000000000000" pitchFamily="2" charset="0"/>
                        </a:rPr>
                        <a:t>Responsable</a:t>
                      </a:r>
                    </a:p>
                  </a:txBody>
                  <a:tcPr/>
                </a:tc>
                <a:tc>
                  <a:txBody>
                    <a:bodyPr/>
                    <a:lstStyle/>
                    <a:p>
                      <a:pPr algn="ctr"/>
                      <a:r>
                        <a:rPr lang="es-DO" dirty="0">
                          <a:latin typeface="Montserrat Light" panose="00000400000000000000" pitchFamily="2" charset="0"/>
                        </a:rPr>
                        <a:t>Presupuesto</a:t>
                      </a:r>
                    </a:p>
                  </a:txBody>
                  <a:tcPr/>
                </a:tc>
                <a:extLst>
                  <a:ext uri="{0D108BD9-81ED-4DB2-BD59-A6C34878D82A}">
                    <a16:rowId xmlns:a16="http://schemas.microsoft.com/office/drawing/2014/main" val="3925969102"/>
                  </a:ext>
                </a:extLst>
              </a:tr>
              <a:tr h="370840">
                <a:tc>
                  <a:txBody>
                    <a:bodyPr/>
                    <a:lstStyle/>
                    <a:p>
                      <a:pPr algn="ctr"/>
                      <a:r>
                        <a:rPr lang="es-DO" sz="1200" dirty="0">
                          <a:latin typeface="Montserrat Light" panose="00000400000000000000" pitchFamily="2" charset="0"/>
                        </a:rPr>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Montserrat Light" panose="00000400000000000000" pitchFamily="2" charset="0"/>
                        </a:rPr>
                        <a:t>Accesibilidad Página Web del Poder Judicial</a:t>
                      </a:r>
                    </a:p>
                  </a:txBody>
                  <a:tcPr/>
                </a:tc>
                <a:tc>
                  <a:txBody>
                    <a:bodyPr/>
                    <a:lstStyle/>
                    <a:p>
                      <a:pPr algn="just"/>
                      <a:r>
                        <a:rPr lang="es-ES" sz="800" dirty="0">
                          <a:latin typeface="Montserrat Light" panose="00000400000000000000" pitchFamily="2" charset="0"/>
                        </a:rPr>
                        <a:t>Rediseño de los portales web, enfocado en la experiencia del usuario al navegar.</a:t>
                      </a:r>
                      <a:endParaRPr lang="es-DO" sz="800" dirty="0">
                        <a:latin typeface="Montserrat Light" panose="00000400000000000000" pitchFamily="2" charset="0"/>
                      </a:endParaRPr>
                    </a:p>
                  </a:txBody>
                  <a:tcPr/>
                </a:tc>
                <a:tc>
                  <a:txBody>
                    <a:bodyPr/>
                    <a:lstStyle/>
                    <a:p>
                      <a:pPr algn="ctr"/>
                      <a:r>
                        <a:rPr lang="es-ES" sz="1200" dirty="0">
                          <a:latin typeface="Montserrat Light" panose="00000400000000000000" pitchFamily="2" charset="0"/>
                        </a:rPr>
                        <a:t>Dirección de Comunicación al Usuario</a:t>
                      </a:r>
                    </a:p>
                  </a:txBody>
                  <a:tcPr/>
                </a:tc>
                <a:tc>
                  <a:txBody>
                    <a:bodyPr/>
                    <a:lstStyle/>
                    <a:p>
                      <a:pPr algn="ctr"/>
                      <a:r>
                        <a:rPr lang="es-DO" sz="1200" dirty="0">
                          <a:latin typeface="Montserrat Light" panose="00000400000000000000" pitchFamily="2" charset="0"/>
                        </a:rPr>
                        <a:t>$2,900,000.00</a:t>
                      </a:r>
                    </a:p>
                  </a:txBody>
                  <a:tcPr/>
                </a:tc>
                <a:extLst>
                  <a:ext uri="{0D108BD9-81ED-4DB2-BD59-A6C34878D82A}">
                    <a16:rowId xmlns:a16="http://schemas.microsoft.com/office/drawing/2014/main" val="1582048419"/>
                  </a:ext>
                </a:extLst>
              </a:tr>
            </a:tbl>
          </a:graphicData>
        </a:graphic>
      </p:graphicFrame>
      <p:grpSp>
        <p:nvGrpSpPr>
          <p:cNvPr id="2" name="Grupo 1">
            <a:extLst>
              <a:ext uri="{FF2B5EF4-FFF2-40B4-BE49-F238E27FC236}">
                <a16:creationId xmlns:a16="http://schemas.microsoft.com/office/drawing/2014/main" id="{D17BB52B-E80F-DB04-445C-FCBDB2807E57}"/>
              </a:ext>
            </a:extLst>
          </p:cNvPr>
          <p:cNvGrpSpPr/>
          <p:nvPr/>
        </p:nvGrpSpPr>
        <p:grpSpPr>
          <a:xfrm>
            <a:off x="0" y="831083"/>
            <a:ext cx="12192000" cy="376615"/>
            <a:chOff x="0" y="831083"/>
            <a:chExt cx="12192000" cy="376615"/>
          </a:xfrm>
        </p:grpSpPr>
        <p:sp>
          <p:nvSpPr>
            <p:cNvPr id="10" name="Rectángulo 9">
              <a:extLst>
                <a:ext uri="{FF2B5EF4-FFF2-40B4-BE49-F238E27FC236}">
                  <a16:creationId xmlns:a16="http://schemas.microsoft.com/office/drawing/2014/main" id="{2577A1D3-9842-A165-F9DF-18A25AB49757}"/>
                </a:ext>
              </a:extLst>
            </p:cNvPr>
            <p:cNvSpPr/>
            <p:nvPr/>
          </p:nvSpPr>
          <p:spPr>
            <a:xfrm>
              <a:off x="0" y="831083"/>
              <a:ext cx="12192000" cy="360000"/>
            </a:xfrm>
            <a:prstGeom prst="rect">
              <a:avLst/>
            </a:prstGeom>
            <a:solidFill>
              <a:srgbClr val="00A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12" name="Imagen 11">
              <a:extLst>
                <a:ext uri="{FF2B5EF4-FFF2-40B4-BE49-F238E27FC236}">
                  <a16:creationId xmlns:a16="http://schemas.microsoft.com/office/drawing/2014/main" id="{72020623-2481-E2B6-B349-6484578B8BD6}"/>
                </a:ext>
              </a:extLst>
            </p:cNvPr>
            <p:cNvPicPr>
              <a:picLocks noChangeAspect="1"/>
            </p:cNvPicPr>
            <p:nvPr/>
          </p:nvPicPr>
          <p:blipFill rotWithShape="1">
            <a:blip r:embed="rId4">
              <a:clrChange>
                <a:clrFrom>
                  <a:srgbClr val="00AF41"/>
                </a:clrFrom>
                <a:clrTo>
                  <a:srgbClr val="00AF41">
                    <a:alpha val="0"/>
                  </a:srgbClr>
                </a:clrTo>
              </a:clrChange>
            </a:blip>
            <a:srcRect l="4559" t="67493" r="28781" b="8725"/>
            <a:stretch/>
          </p:blipFill>
          <p:spPr>
            <a:xfrm>
              <a:off x="10487999" y="844507"/>
              <a:ext cx="1579094" cy="363191"/>
            </a:xfrm>
            <a:prstGeom prst="rect">
              <a:avLst/>
            </a:prstGeom>
          </p:spPr>
        </p:pic>
        <p:sp>
          <p:nvSpPr>
            <p:cNvPr id="16" name="CuadroTexto 15">
              <a:extLst>
                <a:ext uri="{FF2B5EF4-FFF2-40B4-BE49-F238E27FC236}">
                  <a16:creationId xmlns:a16="http://schemas.microsoft.com/office/drawing/2014/main" id="{E856F6C2-1BE9-FD02-2B9E-E02247CB4C76}"/>
                </a:ext>
              </a:extLst>
            </p:cNvPr>
            <p:cNvSpPr txBox="1"/>
            <p:nvPr/>
          </p:nvSpPr>
          <p:spPr>
            <a:xfrm>
              <a:off x="40717" y="839476"/>
              <a:ext cx="7310362" cy="338554"/>
            </a:xfrm>
            <a:prstGeom prst="rect">
              <a:avLst/>
            </a:prstGeom>
            <a:noFill/>
          </p:spPr>
          <p:txBody>
            <a:bodyPr wrap="square" rtlCol="0">
              <a:spAutoFit/>
            </a:bodyPr>
            <a:lstStyle/>
            <a:p>
              <a:r>
                <a:rPr lang="es-DO" sz="1600" b="1" dirty="0">
                  <a:solidFill>
                    <a:schemeClr val="bg1"/>
                  </a:solidFill>
                  <a:latin typeface="Montserrat Black" panose="00000A00000000000000" pitchFamily="2" charset="0"/>
                </a:rPr>
                <a:t>EJE 1: JUSTICIA PARA TODAS Y TODOS</a:t>
              </a:r>
            </a:p>
          </p:txBody>
        </p:sp>
      </p:grpSp>
      <p:grpSp>
        <p:nvGrpSpPr>
          <p:cNvPr id="17" name="Grupo 16">
            <a:extLst>
              <a:ext uri="{FF2B5EF4-FFF2-40B4-BE49-F238E27FC236}">
                <a16:creationId xmlns:a16="http://schemas.microsoft.com/office/drawing/2014/main" id="{5826CDAA-1EA5-7102-79EB-333F7E6986ED}"/>
              </a:ext>
            </a:extLst>
          </p:cNvPr>
          <p:cNvGrpSpPr/>
          <p:nvPr/>
        </p:nvGrpSpPr>
        <p:grpSpPr>
          <a:xfrm>
            <a:off x="0" y="2317388"/>
            <a:ext cx="12192000" cy="360000"/>
            <a:chOff x="4024" y="833483"/>
            <a:chExt cx="12192000" cy="360000"/>
          </a:xfrm>
        </p:grpSpPr>
        <p:sp>
          <p:nvSpPr>
            <p:cNvPr id="18" name="Rectángulo 17">
              <a:extLst>
                <a:ext uri="{FF2B5EF4-FFF2-40B4-BE49-F238E27FC236}">
                  <a16:creationId xmlns:a16="http://schemas.microsoft.com/office/drawing/2014/main" id="{21B467D5-CFFD-10AB-3897-3C2426EDB988}"/>
                </a:ext>
              </a:extLst>
            </p:cNvPr>
            <p:cNvSpPr/>
            <p:nvPr/>
          </p:nvSpPr>
          <p:spPr>
            <a:xfrm>
              <a:off x="4024" y="833483"/>
              <a:ext cx="12192000" cy="360000"/>
            </a:xfrm>
            <a:prstGeom prst="rect">
              <a:avLst/>
            </a:prstGeom>
            <a:solidFill>
              <a:srgbClr val="249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9" name="CuadroTexto 18">
              <a:extLst>
                <a:ext uri="{FF2B5EF4-FFF2-40B4-BE49-F238E27FC236}">
                  <a16:creationId xmlns:a16="http://schemas.microsoft.com/office/drawing/2014/main" id="{807BAFA6-A485-2634-D04F-5B84CF6E5BD8}"/>
                </a:ext>
              </a:extLst>
            </p:cNvPr>
            <p:cNvSpPr txBox="1"/>
            <p:nvPr/>
          </p:nvSpPr>
          <p:spPr>
            <a:xfrm>
              <a:off x="36693" y="847001"/>
              <a:ext cx="8651338" cy="338554"/>
            </a:xfrm>
            <a:prstGeom prst="rect">
              <a:avLst/>
            </a:prstGeom>
            <a:noFill/>
          </p:spPr>
          <p:txBody>
            <a:bodyPr wrap="square" rtlCol="0">
              <a:spAutoFit/>
            </a:bodyPr>
            <a:lstStyle/>
            <a:p>
              <a:r>
                <a:rPr lang="es-DO" sz="1600" b="1" dirty="0">
                  <a:solidFill>
                    <a:schemeClr val="bg1"/>
                  </a:solidFill>
                  <a:latin typeface="Montserrat Black" panose="00000A00000000000000" pitchFamily="2" charset="0"/>
                </a:rPr>
                <a:t>EJE 2: SERVICIO JUDICIAL OPORTUNO Y EFICIENTE</a:t>
              </a:r>
            </a:p>
          </p:txBody>
        </p:sp>
        <p:pic>
          <p:nvPicPr>
            <p:cNvPr id="20" name="Slide">
              <a:extLst>
                <a:ext uri="{FF2B5EF4-FFF2-40B4-BE49-F238E27FC236}">
                  <a16:creationId xmlns:a16="http://schemas.microsoft.com/office/drawing/2014/main" id="{3D9DEE69-5530-F5FE-8AE6-FB0AC13D4BAE}"/>
                </a:ext>
              </a:extLst>
            </p:cNvPr>
            <p:cNvPicPr>
              <a:picLocks noChangeAspect="1"/>
            </p:cNvPicPr>
            <p:nvPr/>
          </p:nvPicPr>
          <p:blipFill rotWithShape="1">
            <a:blip r:embed="rId5"/>
            <a:srcRect t="69913" r="36969" b="5636"/>
            <a:stretch/>
          </p:blipFill>
          <p:spPr>
            <a:xfrm>
              <a:off x="10757139" y="838234"/>
              <a:ext cx="1388561" cy="347321"/>
            </a:xfrm>
            <a:prstGeom prst="rect">
              <a:avLst/>
            </a:prstGeom>
          </p:spPr>
        </p:pic>
      </p:grpSp>
    </p:spTree>
    <p:extLst>
      <p:ext uri="{BB962C8B-B14F-4D97-AF65-F5344CB8AC3E}">
        <p14:creationId xmlns:p14="http://schemas.microsoft.com/office/powerpoint/2010/main" val="298357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54066"/>
            <a:ext cx="763958" cy="777017"/>
          </a:xfrm>
          <a:prstGeom prst="rect">
            <a:avLst/>
          </a:prstGeom>
        </p:spPr>
      </p:pic>
      <p:sp>
        <p:nvSpPr>
          <p:cNvPr id="5" name="CuadroTexto 4">
            <a:extLst>
              <a:ext uri="{FF2B5EF4-FFF2-40B4-BE49-F238E27FC236}">
                <a16:creationId xmlns:a16="http://schemas.microsoft.com/office/drawing/2014/main" id="{A77D5BC5-0301-FE10-8F58-24A3A969B068}"/>
              </a:ext>
            </a:extLst>
          </p:cNvPr>
          <p:cNvSpPr txBox="1"/>
          <p:nvPr/>
        </p:nvSpPr>
        <p:spPr>
          <a:xfrm>
            <a:off x="983446" y="211741"/>
            <a:ext cx="11208554" cy="461665"/>
          </a:xfrm>
          <a:prstGeom prst="rect">
            <a:avLst/>
          </a:prstGeom>
          <a:noFill/>
        </p:spPr>
        <p:txBody>
          <a:bodyPr wrap="square">
            <a:spAutoFit/>
          </a:bodyPr>
          <a:lstStyle/>
          <a:p>
            <a:r>
              <a:rPr lang="es-ES" sz="2400" b="1" dirty="0">
                <a:solidFill>
                  <a:schemeClr val="bg1"/>
                </a:solidFill>
                <a:highlight>
                  <a:srgbClr val="EE3340"/>
                </a:highlight>
                <a:latin typeface="Ivy Mode" panose="020B0404020101010102" pitchFamily="34" charset="0"/>
                <a:cs typeface="Ivy Mode" panose="020B0404020101010102" pitchFamily="34" charset="0"/>
              </a:rPr>
              <a:t>PROGRAMA:</a:t>
            </a:r>
            <a:r>
              <a:rPr lang="es-ES" sz="2400" b="1" dirty="0">
                <a:solidFill>
                  <a:srgbClr val="204CC5"/>
                </a:solidFill>
                <a:latin typeface="Ivy Mode" panose="020B0404020101010102" pitchFamily="34" charset="0"/>
                <a:cs typeface="Ivy Mode" panose="020B0404020101010102" pitchFamily="34" charset="0"/>
              </a:rPr>
              <a:t> Transformación Digital del Poder Judicial</a:t>
            </a:r>
          </a:p>
        </p:txBody>
      </p:sp>
      <p:sp>
        <p:nvSpPr>
          <p:cNvPr id="3" name="CuadroTexto 2">
            <a:extLst>
              <a:ext uri="{FF2B5EF4-FFF2-40B4-BE49-F238E27FC236}">
                <a16:creationId xmlns:a16="http://schemas.microsoft.com/office/drawing/2014/main" id="{45EF8DF5-0E43-ABD2-EEB8-F76063DDB74E}"/>
              </a:ext>
            </a:extLst>
          </p:cNvPr>
          <p:cNvSpPr txBox="1"/>
          <p:nvPr/>
        </p:nvSpPr>
        <p:spPr>
          <a:xfrm>
            <a:off x="6065520" y="6550223"/>
            <a:ext cx="6126480" cy="307777"/>
          </a:xfrm>
          <a:prstGeom prst="rect">
            <a:avLst/>
          </a:prstGeom>
          <a:noFill/>
        </p:spPr>
        <p:txBody>
          <a:bodyPr wrap="square">
            <a:spAutoFit/>
          </a:bodyPr>
          <a:lstStyle/>
          <a:p>
            <a:pPr algn="r"/>
            <a:r>
              <a:rPr lang="es-DO" sz="1400" i="1" dirty="0">
                <a:solidFill>
                  <a:srgbClr val="204CC5"/>
                </a:solidFill>
              </a:rPr>
              <a:t>*Proyecto de arrastre de años anteriores</a:t>
            </a:r>
          </a:p>
        </p:txBody>
      </p:sp>
      <p:graphicFrame>
        <p:nvGraphicFramePr>
          <p:cNvPr id="10" name="Tabla 11">
            <a:extLst>
              <a:ext uri="{FF2B5EF4-FFF2-40B4-BE49-F238E27FC236}">
                <a16:creationId xmlns:a16="http://schemas.microsoft.com/office/drawing/2014/main" id="{0FC5E4B3-560D-DA1B-B035-25AB865E608A}"/>
              </a:ext>
            </a:extLst>
          </p:cNvPr>
          <p:cNvGraphicFramePr>
            <a:graphicFrameLocks noGrp="1"/>
          </p:cNvGraphicFramePr>
          <p:nvPr>
            <p:extLst>
              <p:ext uri="{D42A27DB-BD31-4B8C-83A1-F6EECF244321}">
                <p14:modId xmlns:p14="http://schemas.microsoft.com/office/powerpoint/2010/main" val="1913828801"/>
              </p:ext>
            </p:extLst>
          </p:nvPr>
        </p:nvGraphicFramePr>
        <p:xfrm>
          <a:off x="119325" y="1590040"/>
          <a:ext cx="12026376" cy="1971040"/>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0840">
                <a:tc>
                  <a:txBody>
                    <a:bodyPr/>
                    <a:lstStyle/>
                    <a:p>
                      <a:pPr algn="ctr"/>
                      <a:r>
                        <a:rPr lang="es-DO" dirty="0">
                          <a:latin typeface="Montserrat Light" panose="00000400000000000000" pitchFamily="2" charset="0"/>
                        </a:rPr>
                        <a:t>No.</a:t>
                      </a:r>
                    </a:p>
                  </a:txBody>
                  <a:tcPr/>
                </a:tc>
                <a:tc>
                  <a:txBody>
                    <a:bodyPr/>
                    <a:lstStyle/>
                    <a:p>
                      <a:pPr algn="ctr"/>
                      <a:r>
                        <a:rPr lang="es-DO" dirty="0">
                          <a:latin typeface="Montserrat Light" panose="00000400000000000000" pitchFamily="2" charset="0"/>
                        </a:rPr>
                        <a:t>Nombre </a:t>
                      </a:r>
                    </a:p>
                  </a:txBody>
                  <a:tcPr/>
                </a:tc>
                <a:tc>
                  <a:txBody>
                    <a:bodyPr/>
                    <a:lstStyle/>
                    <a:p>
                      <a:pPr algn="ctr"/>
                      <a:r>
                        <a:rPr lang="es-DO" dirty="0">
                          <a:latin typeface="Montserrat Light" panose="00000400000000000000" pitchFamily="2" charset="0"/>
                        </a:rPr>
                        <a:t>Descripción</a:t>
                      </a:r>
                    </a:p>
                  </a:txBody>
                  <a:tcPr/>
                </a:tc>
                <a:tc>
                  <a:txBody>
                    <a:bodyPr/>
                    <a:lstStyle/>
                    <a:p>
                      <a:pPr algn="ctr"/>
                      <a:r>
                        <a:rPr lang="es-DO" dirty="0">
                          <a:latin typeface="Montserrat Light" panose="00000400000000000000" pitchFamily="2" charset="0"/>
                        </a:rPr>
                        <a:t>Responsable</a:t>
                      </a:r>
                    </a:p>
                  </a:txBody>
                  <a:tcPr/>
                </a:tc>
                <a:tc>
                  <a:txBody>
                    <a:bodyPr/>
                    <a:lstStyle/>
                    <a:p>
                      <a:pPr algn="ctr"/>
                      <a:r>
                        <a:rPr lang="es-DO" dirty="0">
                          <a:latin typeface="Montserrat Light" panose="00000400000000000000" pitchFamily="2" charset="0"/>
                        </a:rPr>
                        <a:t>Presupuesto</a:t>
                      </a:r>
                    </a:p>
                  </a:txBody>
                  <a:tcPr/>
                </a:tc>
                <a:extLst>
                  <a:ext uri="{0D108BD9-81ED-4DB2-BD59-A6C34878D82A}">
                    <a16:rowId xmlns:a16="http://schemas.microsoft.com/office/drawing/2014/main" val="3925969102"/>
                  </a:ext>
                </a:extLst>
              </a:tr>
              <a:tr h="370840">
                <a:tc>
                  <a:txBody>
                    <a:bodyPr/>
                    <a:lstStyle/>
                    <a:p>
                      <a:pPr algn="ctr"/>
                      <a:r>
                        <a:rPr lang="es-DO" sz="1200" dirty="0">
                          <a:latin typeface="Montserrat Light" panose="00000400000000000000" pitchFamily="2" charset="0"/>
                        </a:rPr>
                        <a:t>21</a:t>
                      </a:r>
                    </a:p>
                  </a:txBody>
                  <a:tcPr/>
                </a:tc>
                <a:tc>
                  <a:txBody>
                    <a:bodyPr/>
                    <a:lstStyle/>
                    <a:p>
                      <a:r>
                        <a:rPr lang="es-ES" sz="1200" dirty="0">
                          <a:latin typeface="Montserrat Light" panose="00000400000000000000" pitchFamily="2" charset="0"/>
                        </a:rPr>
                        <a:t>Sistema Integrado de Gestión de Recursos (ERP) del Poder Judicial.</a:t>
                      </a:r>
                    </a:p>
                  </a:txBody>
                  <a:tcPr/>
                </a:tc>
                <a:tc>
                  <a:txBody>
                    <a:bodyPr/>
                    <a:lstStyle/>
                    <a:p>
                      <a:pPr algn="just"/>
                      <a:r>
                        <a:rPr lang="es-ES" sz="1100" dirty="0">
                          <a:latin typeface="Montserrat Light" panose="00000400000000000000" pitchFamily="2" charset="0"/>
                        </a:rPr>
                        <a:t>Se pondrá en funcionamiento un sistema gestión de recursos que integrará los procesos de asignación de estos desde su planificación hasta su destino final, facilitando la comunicación interna de datos compartidos.</a:t>
                      </a:r>
                    </a:p>
                    <a:p>
                      <a:pPr algn="just"/>
                      <a:endParaRPr lang="es-ES" sz="1100" dirty="0">
                        <a:latin typeface="Montserrat Light" panose="00000400000000000000" pitchFamily="2" charset="0"/>
                      </a:endParaRPr>
                    </a:p>
                    <a:p>
                      <a:pPr algn="just"/>
                      <a:r>
                        <a:rPr lang="es-ES" sz="1100" dirty="0">
                          <a:latin typeface="Montserrat Light" panose="00000400000000000000" pitchFamily="2" charset="0"/>
                        </a:rPr>
                        <a:t>Esto implicará la adecuación de los procesos administrativos de gestión de los recursos del Poder Judicial a dicha solución tecnológica.</a:t>
                      </a:r>
                      <a:endParaRPr lang="es-DO" sz="1100" dirty="0">
                        <a:latin typeface="Montserrat Light" panose="00000400000000000000" pitchFamily="2" charset="0"/>
                      </a:endParaRPr>
                    </a:p>
                  </a:txBody>
                  <a:tcPr/>
                </a:tc>
                <a:tc>
                  <a:txBody>
                    <a:bodyPr/>
                    <a:lstStyle/>
                    <a:p>
                      <a:pPr algn="ctr"/>
                      <a:r>
                        <a:rPr lang="es-DO" sz="1200" dirty="0">
                          <a:latin typeface="Montserrat Light" panose="00000400000000000000" pitchFamily="2" charset="0"/>
                        </a:rPr>
                        <a:t>Dirección Financiera </a:t>
                      </a:r>
                    </a:p>
                  </a:txBody>
                  <a:tcPr/>
                </a:tc>
                <a:tc>
                  <a:txBody>
                    <a:bodyPr/>
                    <a:lstStyle/>
                    <a:p>
                      <a:pPr algn="ctr"/>
                      <a:r>
                        <a:rPr lang="es-DO" sz="1200" dirty="0">
                          <a:latin typeface="Montserrat Light" panose="00000400000000000000" pitchFamily="2" charset="0"/>
                        </a:rPr>
                        <a:t>$0.00 </a:t>
                      </a:r>
                    </a:p>
                  </a:txBody>
                  <a:tcPr/>
                </a:tc>
                <a:extLst>
                  <a:ext uri="{0D108BD9-81ED-4DB2-BD59-A6C34878D82A}">
                    <a16:rowId xmlns:a16="http://schemas.microsoft.com/office/drawing/2014/main" val="3966558238"/>
                  </a:ext>
                </a:extLst>
              </a:tr>
            </a:tbl>
          </a:graphicData>
        </a:graphic>
      </p:graphicFrame>
      <p:grpSp>
        <p:nvGrpSpPr>
          <p:cNvPr id="6" name="Grupo 5">
            <a:extLst>
              <a:ext uri="{FF2B5EF4-FFF2-40B4-BE49-F238E27FC236}">
                <a16:creationId xmlns:a16="http://schemas.microsoft.com/office/drawing/2014/main" id="{6B966AEA-16F4-0619-C45D-31A7EBAA6F62}"/>
              </a:ext>
            </a:extLst>
          </p:cNvPr>
          <p:cNvGrpSpPr/>
          <p:nvPr/>
        </p:nvGrpSpPr>
        <p:grpSpPr>
          <a:xfrm>
            <a:off x="0" y="850561"/>
            <a:ext cx="12192000" cy="360000"/>
            <a:chOff x="0" y="4923718"/>
            <a:chExt cx="12192000" cy="360000"/>
          </a:xfrm>
        </p:grpSpPr>
        <p:sp>
          <p:nvSpPr>
            <p:cNvPr id="7" name="Rectángulo 6">
              <a:extLst>
                <a:ext uri="{FF2B5EF4-FFF2-40B4-BE49-F238E27FC236}">
                  <a16:creationId xmlns:a16="http://schemas.microsoft.com/office/drawing/2014/main" id="{FDA0A991-E243-1396-0D24-9217E0C2D35A}"/>
                </a:ext>
              </a:extLst>
            </p:cNvPr>
            <p:cNvSpPr/>
            <p:nvPr/>
          </p:nvSpPr>
          <p:spPr>
            <a:xfrm>
              <a:off x="0" y="4923718"/>
              <a:ext cx="12192000" cy="360000"/>
            </a:xfrm>
            <a:prstGeom prst="rect">
              <a:avLst/>
            </a:prstGeom>
            <a:solidFill>
              <a:srgbClr val="A8A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1" name="CuadroTexto 10">
              <a:extLst>
                <a:ext uri="{FF2B5EF4-FFF2-40B4-BE49-F238E27FC236}">
                  <a16:creationId xmlns:a16="http://schemas.microsoft.com/office/drawing/2014/main" id="{E7E90E6A-2B0D-D1BA-BAF0-DF1EC9660F53}"/>
                </a:ext>
              </a:extLst>
            </p:cNvPr>
            <p:cNvSpPr txBox="1"/>
            <p:nvPr/>
          </p:nvSpPr>
          <p:spPr>
            <a:xfrm>
              <a:off x="36693" y="4945164"/>
              <a:ext cx="9227570" cy="338554"/>
            </a:xfrm>
            <a:prstGeom prst="rect">
              <a:avLst/>
            </a:prstGeom>
            <a:noFill/>
          </p:spPr>
          <p:txBody>
            <a:bodyPr wrap="square" rtlCol="0">
              <a:spAutoFit/>
            </a:bodyPr>
            <a:lstStyle/>
            <a:p>
              <a:r>
                <a:rPr lang="es-DO" sz="1600" b="1" dirty="0">
                  <a:solidFill>
                    <a:schemeClr val="bg1"/>
                  </a:solidFill>
                  <a:latin typeface="Montserrat Black" panose="00000A00000000000000" pitchFamily="2" charset="0"/>
                </a:rPr>
                <a:t>EJE 3: INTEGRIDAD PARA UNA JUSTICIA CONFIABLE</a:t>
              </a:r>
            </a:p>
          </p:txBody>
        </p:sp>
        <p:pic>
          <p:nvPicPr>
            <p:cNvPr id="12" name="Slide">
              <a:extLst>
                <a:ext uri="{FF2B5EF4-FFF2-40B4-BE49-F238E27FC236}">
                  <a16:creationId xmlns:a16="http://schemas.microsoft.com/office/drawing/2014/main" id="{E05DA09E-778A-C675-8154-D35FDF26BFB0}"/>
                </a:ext>
              </a:extLst>
            </p:cNvPr>
            <p:cNvPicPr>
              <a:picLocks noChangeAspect="1"/>
            </p:cNvPicPr>
            <p:nvPr/>
          </p:nvPicPr>
          <p:blipFill rotWithShape="1">
            <a:blip r:embed="rId4"/>
            <a:srcRect l="11359" t="67692" r="50388" b="9120"/>
            <a:stretch/>
          </p:blipFill>
          <p:spPr>
            <a:xfrm>
              <a:off x="11015932" y="4945102"/>
              <a:ext cx="1129768" cy="329250"/>
            </a:xfrm>
            <a:prstGeom prst="rect">
              <a:avLst/>
            </a:prstGeom>
          </p:spPr>
        </p:pic>
      </p:grpSp>
    </p:spTree>
    <p:extLst>
      <p:ext uri="{BB962C8B-B14F-4D97-AF65-F5344CB8AC3E}">
        <p14:creationId xmlns:p14="http://schemas.microsoft.com/office/powerpoint/2010/main" val="27260894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7045315FBA9F44D8D70733E3990EA95" ma:contentTypeVersion="15" ma:contentTypeDescription="Crear nuevo documento." ma:contentTypeScope="" ma:versionID="38de5cdf4361829ba10952e892007a99">
  <xsd:schema xmlns:xsd="http://www.w3.org/2001/XMLSchema" xmlns:xs="http://www.w3.org/2001/XMLSchema" xmlns:p="http://schemas.microsoft.com/office/2006/metadata/properties" xmlns:ns2="413b7329-655d-4d7d-a76a-bebacd67a116" xmlns:ns3="6e0e2266-76bd-4139-930a-1cefa2e3aa60" targetNamespace="http://schemas.microsoft.com/office/2006/metadata/properties" ma:root="true" ma:fieldsID="867a8cd64091e7ab6156330076cbfab4" ns2:_="" ns3:_="">
    <xsd:import namespace="413b7329-655d-4d7d-a76a-bebacd67a116"/>
    <xsd:import namespace="6e0e2266-76bd-4139-930a-1cefa2e3aa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3b7329-655d-4d7d-a76a-bebacd67a1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6df2fa1b-c5fa-467e-b3aa-78339dce83e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0e2266-76bd-4139-930a-1cefa2e3aa6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982f561c-1994-4a7f-972f-9d5b7326916d}" ma:internalName="TaxCatchAll" ma:showField="CatchAllData" ma:web="6e0e2266-76bd-4139-930a-1cefa2e3aa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e0e2266-76bd-4139-930a-1cefa2e3aa60" xsi:nil="true"/>
    <lcf76f155ced4ddcb4097134ff3c332f xmlns="413b7329-655d-4d7d-a76a-bebacd67a1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0F5806-F181-4AF7-B217-DC1F77B07882}">
  <ds:schemaRefs>
    <ds:schemaRef ds:uri="http://schemas.microsoft.com/sharepoint/v3/contenttype/forms"/>
  </ds:schemaRefs>
</ds:datastoreItem>
</file>

<file path=customXml/itemProps2.xml><?xml version="1.0" encoding="utf-8"?>
<ds:datastoreItem xmlns:ds="http://schemas.openxmlformats.org/officeDocument/2006/customXml" ds:itemID="{3EDB063E-13F6-481C-A293-80C612E123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3b7329-655d-4d7d-a76a-bebacd67a116"/>
    <ds:schemaRef ds:uri="6e0e2266-76bd-4139-930a-1cefa2e3a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E707CF-D2E9-4401-92C4-758FC5F8750E}">
  <ds:schemaRefs>
    <ds:schemaRef ds:uri="http://schemas.microsoft.com/office/2006/metadata/properties"/>
    <ds:schemaRef ds:uri="http://schemas.microsoft.com/office/infopath/2007/PartnerControls"/>
    <ds:schemaRef ds:uri="6e0e2266-76bd-4139-930a-1cefa2e3aa60"/>
    <ds:schemaRef ds:uri="413b7329-655d-4d7d-a76a-bebacd67a116"/>
  </ds:schemaRefs>
</ds:datastoreItem>
</file>

<file path=docProps/app.xml><?xml version="1.0" encoding="utf-8"?>
<Properties xmlns="http://schemas.openxmlformats.org/officeDocument/2006/extended-properties" xmlns:vt="http://schemas.openxmlformats.org/officeDocument/2006/docPropsVTypes">
  <TotalTime>2829</TotalTime>
  <Words>1716</Words>
  <Application>Microsoft Office PowerPoint</Application>
  <PresentationFormat>Widescreen</PresentationFormat>
  <Paragraphs>186</Paragraphs>
  <Slides>8</Slides>
  <Notes>6</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Tema de Office</vt:lpstr>
      <vt:lpstr>1_Tema de Office</vt:lpstr>
      <vt:lpstr>PowerPoint Presentation</vt:lpstr>
      <vt:lpstr>El POA 2023 está conformado por un total de 21 proyectos para el año 2023, de los cuales, 17 son proyectos de arrastre y 5 proyectos nuevo. Asimismo, se han clasificados en temas y/o programas basado en los siguientes ejes estratégicos: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Katherin Gabriela Gonzalez Melendez</dc:creator>
  <cp:lastModifiedBy>Katherin Gabriela Gonzalez Melendez</cp:lastModifiedBy>
  <cp:revision>12</cp:revision>
  <dcterms:created xsi:type="dcterms:W3CDTF">2023-01-24T15:37:28Z</dcterms:created>
  <dcterms:modified xsi:type="dcterms:W3CDTF">2023-01-27T17:31:59Z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0x01010027045315FBA9F44D8D70733E3990EA95</vt:lpwstr>
  </property>
  <property fmtid="{D5CDD505-2E9C-101B-9397-08002B2CF9AE}" pid="3" name="MediaServiceImageTags">
    <vt:lpwstr/>
  </property>
</Properties>
</file>