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Default Extension="jpg" ContentType="image/jpg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x="12192000" cy="6858000"/>
  <p:notesSz cx="12192000" cy="68580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800" b="1" i="0">
                <a:solidFill>
                  <a:srgbClr val="0050DD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1" i="0">
                <a:solidFill>
                  <a:srgbClr val="0050DD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1" i="0">
                <a:solidFill>
                  <a:srgbClr val="0050DD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1" i="0">
                <a:solidFill>
                  <a:srgbClr val="0050DD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256090" y="90858"/>
            <a:ext cx="695337" cy="708045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72795" y="2036775"/>
            <a:ext cx="6767830" cy="7575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800" b="1" i="0">
                <a:solidFill>
                  <a:srgbClr val="0050DD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137310" y="1389633"/>
            <a:ext cx="9625965" cy="20834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.png"/><Relationship Id="rId3" Type="http://schemas.openxmlformats.org/officeDocument/2006/relationships/image" Target="../media/image10.jp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5" Type="http://schemas.openxmlformats.org/officeDocument/2006/relationships/image" Target="../media/image6.pn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7.png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7.png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8.png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8.png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8.png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9.png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9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88995" y="491605"/>
            <a:ext cx="1348316" cy="1373909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Plan</a:t>
            </a:r>
            <a:r>
              <a:rPr dirty="0" spc="-75"/>
              <a:t> </a:t>
            </a:r>
            <a:r>
              <a:rPr dirty="0" spc="-10"/>
              <a:t>Operativo</a:t>
            </a:r>
            <a:r>
              <a:rPr dirty="0" spc="-60"/>
              <a:t> </a:t>
            </a:r>
            <a:r>
              <a:rPr dirty="0"/>
              <a:t>Anual</a:t>
            </a:r>
            <a:r>
              <a:rPr dirty="0" spc="-90"/>
              <a:t> </a:t>
            </a:r>
            <a:r>
              <a:rPr dirty="0" spc="-20"/>
              <a:t>2025</a:t>
            </a:r>
          </a:p>
        </p:txBody>
      </p:sp>
      <p:sp>
        <p:nvSpPr>
          <p:cNvPr id="4" name="object 4" descr=""/>
          <p:cNvSpPr txBox="1"/>
          <p:nvPr/>
        </p:nvSpPr>
        <p:spPr>
          <a:xfrm>
            <a:off x="759663" y="4511116"/>
            <a:ext cx="386397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155">
                <a:solidFill>
                  <a:srgbClr val="5E5D60"/>
                </a:solidFill>
                <a:latin typeface="Calibri"/>
                <a:cs typeface="Calibri"/>
              </a:rPr>
              <a:t>Dirección</a:t>
            </a:r>
            <a:r>
              <a:rPr dirty="0" sz="1600" spc="55">
                <a:solidFill>
                  <a:srgbClr val="5E5D60"/>
                </a:solidFill>
                <a:latin typeface="Calibri"/>
                <a:cs typeface="Calibri"/>
              </a:rPr>
              <a:t> </a:t>
            </a:r>
            <a:r>
              <a:rPr dirty="0" sz="1600" spc="195">
                <a:solidFill>
                  <a:srgbClr val="5E5D60"/>
                </a:solidFill>
                <a:latin typeface="Calibri"/>
                <a:cs typeface="Calibri"/>
              </a:rPr>
              <a:t>de</a:t>
            </a:r>
            <a:r>
              <a:rPr dirty="0" sz="1600" spc="55">
                <a:solidFill>
                  <a:srgbClr val="5E5D60"/>
                </a:solidFill>
                <a:latin typeface="Calibri"/>
                <a:cs typeface="Calibri"/>
              </a:rPr>
              <a:t> </a:t>
            </a:r>
            <a:r>
              <a:rPr dirty="0" sz="1600" spc="145">
                <a:solidFill>
                  <a:srgbClr val="5E5D60"/>
                </a:solidFill>
                <a:latin typeface="Calibri"/>
                <a:cs typeface="Calibri"/>
              </a:rPr>
              <a:t>Planificación</a:t>
            </a:r>
            <a:r>
              <a:rPr dirty="0" sz="1600" spc="30">
                <a:solidFill>
                  <a:srgbClr val="5E5D60"/>
                </a:solidFill>
                <a:latin typeface="Calibri"/>
                <a:cs typeface="Calibri"/>
              </a:rPr>
              <a:t> </a:t>
            </a:r>
            <a:r>
              <a:rPr dirty="0" sz="1600" spc="114">
                <a:solidFill>
                  <a:srgbClr val="5E5D60"/>
                </a:solidFill>
                <a:latin typeface="Calibri"/>
                <a:cs typeface="Calibri"/>
              </a:rPr>
              <a:t>y</a:t>
            </a:r>
            <a:r>
              <a:rPr dirty="0" sz="1600" spc="65">
                <a:solidFill>
                  <a:srgbClr val="5E5D60"/>
                </a:solidFill>
                <a:latin typeface="Calibri"/>
                <a:cs typeface="Calibri"/>
              </a:rPr>
              <a:t> </a:t>
            </a:r>
            <a:r>
              <a:rPr dirty="0" sz="1600" spc="114">
                <a:solidFill>
                  <a:srgbClr val="5E5D60"/>
                </a:solidFill>
                <a:latin typeface="Calibri"/>
                <a:cs typeface="Calibri"/>
              </a:rPr>
              <a:t>Desarrollo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673100" y="3250107"/>
            <a:ext cx="7734300" cy="868680"/>
          </a:xfrm>
          <a:prstGeom prst="rect">
            <a:avLst/>
          </a:prstGeom>
          <a:solidFill>
            <a:srgbClr val="EE3340"/>
          </a:solidFill>
        </p:spPr>
        <p:txBody>
          <a:bodyPr wrap="square" lIns="0" tIns="73025" rIns="0" bIns="0" rtlCol="0" vert="horz">
            <a:spAutoFit/>
          </a:bodyPr>
          <a:lstStyle/>
          <a:p>
            <a:pPr marL="99060">
              <a:lnSpc>
                <a:spcPct val="100000"/>
              </a:lnSpc>
              <a:spcBef>
                <a:spcPts val="575"/>
              </a:spcBef>
            </a:pPr>
            <a:r>
              <a:rPr dirty="0" sz="3600">
                <a:solidFill>
                  <a:srgbClr val="FFFFFF"/>
                </a:solidFill>
                <a:latin typeface="Calibri"/>
                <a:cs typeface="Calibri"/>
              </a:rPr>
              <a:t>Descripción</a:t>
            </a:r>
            <a:r>
              <a:rPr dirty="0" sz="3600" spc="-7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3600">
                <a:solidFill>
                  <a:srgbClr val="FFFFFF"/>
                </a:solidFill>
                <a:latin typeface="Calibri"/>
                <a:cs typeface="Calibri"/>
              </a:rPr>
              <a:t>de</a:t>
            </a:r>
            <a:r>
              <a:rPr dirty="0" sz="3600" spc="-8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3600" spc="-10">
                <a:solidFill>
                  <a:srgbClr val="FFFFFF"/>
                </a:solidFill>
                <a:latin typeface="Calibri"/>
                <a:cs typeface="Calibri"/>
              </a:rPr>
              <a:t>Programas</a:t>
            </a:r>
            <a:r>
              <a:rPr dirty="0" sz="3600" spc="-6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3600">
                <a:solidFill>
                  <a:srgbClr val="FFFFFF"/>
                </a:solidFill>
                <a:latin typeface="Calibri"/>
                <a:cs typeface="Calibri"/>
              </a:rPr>
              <a:t>y</a:t>
            </a:r>
            <a:r>
              <a:rPr dirty="0" sz="3600" spc="-55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3600" spc="-10">
                <a:solidFill>
                  <a:srgbClr val="FFFFFF"/>
                </a:solidFill>
                <a:latin typeface="Calibri"/>
                <a:cs typeface="Calibri"/>
              </a:rPr>
              <a:t>Proyectos</a:t>
            </a:r>
            <a:endParaRPr sz="3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76246"/>
            <a:ext cx="12191999" cy="647987"/>
          </a:xfrm>
          <a:prstGeom prst="rect">
            <a:avLst/>
          </a:prstGeom>
        </p:spPr>
      </p:pic>
      <p:sp>
        <p:nvSpPr>
          <p:cNvPr id="3" name="object 3" descr=""/>
          <p:cNvSpPr txBox="1"/>
          <p:nvPr/>
        </p:nvSpPr>
        <p:spPr>
          <a:xfrm>
            <a:off x="744727" y="976122"/>
            <a:ext cx="9820910" cy="13893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200">
                <a:latin typeface="Calibri"/>
                <a:cs typeface="Calibri"/>
              </a:rPr>
              <a:t>Firmado</a:t>
            </a:r>
            <a:r>
              <a:rPr dirty="0" sz="1600" spc="75">
                <a:latin typeface="Calibri"/>
                <a:cs typeface="Calibri"/>
              </a:rPr>
              <a:t> </a:t>
            </a:r>
            <a:r>
              <a:rPr dirty="0" sz="1600" spc="140">
                <a:latin typeface="Calibri"/>
                <a:cs typeface="Calibri"/>
              </a:rPr>
              <a:t>electrónicamente:</a:t>
            </a:r>
            <a:endParaRPr sz="16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40"/>
              </a:spcBef>
            </a:pPr>
            <a:endParaRPr sz="1600">
              <a:latin typeface="Calibri"/>
              <a:cs typeface="Calibri"/>
            </a:endParaRPr>
          </a:p>
          <a:p>
            <a:pPr marL="12700">
              <a:lnSpc>
                <a:spcPts val="1860"/>
              </a:lnSpc>
            </a:pPr>
            <a:r>
              <a:rPr dirty="0" sz="1600" spc="170">
                <a:latin typeface="Calibri"/>
                <a:cs typeface="Calibri"/>
              </a:rPr>
              <a:t>Elaborado</a:t>
            </a:r>
            <a:r>
              <a:rPr dirty="0" sz="1600" spc="135">
                <a:latin typeface="Calibri"/>
                <a:cs typeface="Calibri"/>
              </a:rPr>
              <a:t> </a:t>
            </a:r>
            <a:r>
              <a:rPr dirty="0" sz="1600" spc="95">
                <a:latin typeface="Calibri"/>
                <a:cs typeface="Calibri"/>
              </a:rPr>
              <a:t>por,</a:t>
            </a:r>
            <a:r>
              <a:rPr dirty="0" sz="1600" spc="60">
                <a:latin typeface="Calibri"/>
                <a:cs typeface="Calibri"/>
              </a:rPr>
              <a:t> </a:t>
            </a:r>
            <a:r>
              <a:rPr dirty="0" sz="1600" spc="204" b="1">
                <a:latin typeface="Calibri"/>
                <a:cs typeface="Calibri"/>
              </a:rPr>
              <a:t>Esperanza</a:t>
            </a:r>
            <a:r>
              <a:rPr dirty="0" sz="1600" spc="140" b="1">
                <a:latin typeface="Calibri"/>
                <a:cs typeface="Calibri"/>
              </a:rPr>
              <a:t> </a:t>
            </a:r>
            <a:r>
              <a:rPr dirty="0" sz="1600" spc="210" b="1">
                <a:latin typeface="Calibri"/>
                <a:cs typeface="Calibri"/>
              </a:rPr>
              <a:t>Adames,</a:t>
            </a:r>
            <a:r>
              <a:rPr dirty="0" sz="1600" spc="140" b="1">
                <a:latin typeface="Calibri"/>
                <a:cs typeface="Calibri"/>
              </a:rPr>
              <a:t> </a:t>
            </a:r>
            <a:r>
              <a:rPr dirty="0" sz="1600" spc="125">
                <a:latin typeface="Calibri"/>
                <a:cs typeface="Calibri"/>
              </a:rPr>
              <a:t>Gerente,</a:t>
            </a:r>
            <a:r>
              <a:rPr dirty="0" sz="1600" spc="95">
                <a:latin typeface="Calibri"/>
                <a:cs typeface="Calibri"/>
              </a:rPr>
              <a:t> </a:t>
            </a:r>
            <a:r>
              <a:rPr dirty="0" sz="1600" spc="160">
                <a:latin typeface="Calibri"/>
                <a:cs typeface="Calibri"/>
              </a:rPr>
              <a:t>Gerencia</a:t>
            </a:r>
            <a:r>
              <a:rPr dirty="0" sz="1600" spc="95">
                <a:latin typeface="Calibri"/>
                <a:cs typeface="Calibri"/>
              </a:rPr>
              <a:t> </a:t>
            </a:r>
            <a:r>
              <a:rPr dirty="0" sz="1600" spc="195">
                <a:latin typeface="Calibri"/>
                <a:cs typeface="Calibri"/>
              </a:rPr>
              <a:t>de</a:t>
            </a:r>
            <a:r>
              <a:rPr dirty="0" sz="1600" spc="80">
                <a:latin typeface="Calibri"/>
                <a:cs typeface="Calibri"/>
              </a:rPr>
              <a:t> </a:t>
            </a:r>
            <a:r>
              <a:rPr dirty="0" sz="1600" spc="135">
                <a:latin typeface="Calibri"/>
                <a:cs typeface="Calibri"/>
              </a:rPr>
              <a:t>Proyectos,</a:t>
            </a:r>
            <a:r>
              <a:rPr dirty="0" sz="1600" spc="95">
                <a:latin typeface="Calibri"/>
                <a:cs typeface="Calibri"/>
              </a:rPr>
              <a:t> </a:t>
            </a:r>
            <a:r>
              <a:rPr dirty="0" sz="1600" spc="165">
                <a:latin typeface="Calibri"/>
                <a:cs typeface="Calibri"/>
              </a:rPr>
              <a:t>Dirección</a:t>
            </a:r>
            <a:r>
              <a:rPr dirty="0" sz="1600" spc="85">
                <a:latin typeface="Calibri"/>
                <a:cs typeface="Calibri"/>
              </a:rPr>
              <a:t> </a:t>
            </a:r>
            <a:r>
              <a:rPr dirty="0" sz="1600" spc="195">
                <a:latin typeface="Calibri"/>
                <a:cs typeface="Calibri"/>
              </a:rPr>
              <a:t>de</a:t>
            </a:r>
            <a:r>
              <a:rPr dirty="0" sz="1600" spc="90">
                <a:latin typeface="Calibri"/>
                <a:cs typeface="Calibri"/>
              </a:rPr>
              <a:t> </a:t>
            </a:r>
            <a:r>
              <a:rPr dirty="0" sz="1600" spc="155">
                <a:latin typeface="Calibri"/>
                <a:cs typeface="Calibri"/>
              </a:rPr>
              <a:t>Planificación</a:t>
            </a:r>
            <a:r>
              <a:rPr dirty="0" sz="1600" spc="80">
                <a:latin typeface="Calibri"/>
                <a:cs typeface="Calibri"/>
              </a:rPr>
              <a:t> </a:t>
            </a:r>
            <a:r>
              <a:rPr dirty="0" sz="1600" spc="85">
                <a:latin typeface="Calibri"/>
                <a:cs typeface="Calibri"/>
              </a:rPr>
              <a:t>y</a:t>
            </a:r>
            <a:endParaRPr sz="1600">
              <a:latin typeface="Calibri"/>
              <a:cs typeface="Calibri"/>
            </a:endParaRPr>
          </a:p>
          <a:p>
            <a:pPr marL="12700">
              <a:lnSpc>
                <a:spcPts val="1860"/>
              </a:lnSpc>
            </a:pPr>
            <a:r>
              <a:rPr dirty="0" sz="1600" spc="125">
                <a:latin typeface="Calibri"/>
                <a:cs typeface="Calibri"/>
              </a:rPr>
              <a:t>Desarrollo</a:t>
            </a:r>
            <a:endParaRPr sz="16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685"/>
              </a:spcBef>
            </a:pPr>
            <a:r>
              <a:rPr dirty="0" sz="1600" spc="165">
                <a:latin typeface="Calibri"/>
                <a:cs typeface="Calibri"/>
              </a:rPr>
              <a:t>Revisado</a:t>
            </a:r>
            <a:r>
              <a:rPr dirty="0" sz="1600" spc="114">
                <a:latin typeface="Calibri"/>
                <a:cs typeface="Calibri"/>
              </a:rPr>
              <a:t> </a:t>
            </a:r>
            <a:r>
              <a:rPr dirty="0" sz="1600" spc="95">
                <a:latin typeface="Calibri"/>
                <a:cs typeface="Calibri"/>
              </a:rPr>
              <a:t>por,</a:t>
            </a:r>
            <a:r>
              <a:rPr dirty="0" sz="1600" spc="65">
                <a:latin typeface="Calibri"/>
                <a:cs typeface="Calibri"/>
              </a:rPr>
              <a:t> </a:t>
            </a:r>
            <a:r>
              <a:rPr dirty="0" sz="1600" spc="180" b="1">
                <a:latin typeface="Calibri"/>
                <a:cs typeface="Calibri"/>
              </a:rPr>
              <a:t>Isnelda</a:t>
            </a:r>
            <a:r>
              <a:rPr dirty="0" sz="1600" spc="125" b="1">
                <a:latin typeface="Calibri"/>
                <a:cs typeface="Calibri"/>
              </a:rPr>
              <a:t> </a:t>
            </a:r>
            <a:r>
              <a:rPr dirty="0" sz="1600" spc="235" b="1">
                <a:latin typeface="Calibri"/>
                <a:cs typeface="Calibri"/>
              </a:rPr>
              <a:t>Guzmán</a:t>
            </a:r>
            <a:r>
              <a:rPr dirty="0" sz="1600" spc="135" b="1">
                <a:latin typeface="Calibri"/>
                <a:cs typeface="Calibri"/>
              </a:rPr>
              <a:t> </a:t>
            </a:r>
            <a:r>
              <a:rPr dirty="0" sz="1600" spc="250" b="1">
                <a:latin typeface="Calibri"/>
                <a:cs typeface="Calibri"/>
              </a:rPr>
              <a:t>De</a:t>
            </a:r>
            <a:r>
              <a:rPr dirty="0" sz="1600" spc="110" b="1">
                <a:latin typeface="Calibri"/>
                <a:cs typeface="Calibri"/>
              </a:rPr>
              <a:t> </a:t>
            </a:r>
            <a:r>
              <a:rPr dirty="0" sz="1600" spc="195" b="1">
                <a:latin typeface="Calibri"/>
                <a:cs typeface="Calibri"/>
              </a:rPr>
              <a:t>Jesús,</a:t>
            </a:r>
            <a:r>
              <a:rPr dirty="0" sz="1600" spc="114" b="1">
                <a:latin typeface="Calibri"/>
                <a:cs typeface="Calibri"/>
              </a:rPr>
              <a:t> </a:t>
            </a:r>
            <a:r>
              <a:rPr dirty="0" sz="1600" spc="125">
                <a:latin typeface="Calibri"/>
                <a:cs typeface="Calibri"/>
              </a:rPr>
              <a:t>Directora,</a:t>
            </a:r>
            <a:r>
              <a:rPr dirty="0" sz="1600" spc="110">
                <a:latin typeface="Calibri"/>
                <a:cs typeface="Calibri"/>
              </a:rPr>
              <a:t> </a:t>
            </a:r>
            <a:r>
              <a:rPr dirty="0" sz="1600" spc="165">
                <a:latin typeface="Calibri"/>
                <a:cs typeface="Calibri"/>
              </a:rPr>
              <a:t>Dirección</a:t>
            </a:r>
            <a:r>
              <a:rPr dirty="0" sz="1600" spc="85">
                <a:latin typeface="Calibri"/>
                <a:cs typeface="Calibri"/>
              </a:rPr>
              <a:t> </a:t>
            </a:r>
            <a:r>
              <a:rPr dirty="0" sz="1600" spc="195">
                <a:latin typeface="Calibri"/>
                <a:cs typeface="Calibri"/>
              </a:rPr>
              <a:t>de</a:t>
            </a:r>
            <a:r>
              <a:rPr dirty="0" sz="1600" spc="80">
                <a:latin typeface="Calibri"/>
                <a:cs typeface="Calibri"/>
              </a:rPr>
              <a:t> </a:t>
            </a:r>
            <a:r>
              <a:rPr dirty="0" sz="1600" spc="155">
                <a:latin typeface="Calibri"/>
                <a:cs typeface="Calibri"/>
              </a:rPr>
              <a:t>Planificación</a:t>
            </a:r>
            <a:r>
              <a:rPr dirty="0" sz="1600" spc="100">
                <a:latin typeface="Calibri"/>
                <a:cs typeface="Calibri"/>
              </a:rPr>
              <a:t> </a:t>
            </a:r>
            <a:r>
              <a:rPr dirty="0" sz="1600" spc="135">
                <a:latin typeface="Calibri"/>
                <a:cs typeface="Calibri"/>
              </a:rPr>
              <a:t>y</a:t>
            </a:r>
            <a:r>
              <a:rPr dirty="0" sz="1600" spc="85">
                <a:latin typeface="Calibri"/>
                <a:cs typeface="Calibri"/>
              </a:rPr>
              <a:t> </a:t>
            </a:r>
            <a:r>
              <a:rPr dirty="0" sz="1600" spc="125">
                <a:latin typeface="Calibri"/>
                <a:cs typeface="Calibri"/>
              </a:rPr>
              <a:t>Desarrollo</a:t>
            </a:r>
            <a:endParaRPr sz="1600">
              <a:latin typeface="Calibri"/>
              <a:cs typeface="Calibri"/>
            </a:endParaRPr>
          </a:p>
        </p:txBody>
      </p:sp>
      <p:pic>
        <p:nvPicPr>
          <p:cNvPr id="4" name="object 4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17651" y="5416296"/>
            <a:ext cx="9195815" cy="1048511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127000"/>
            <a:ext cx="12191999" cy="647700"/>
          </a:xfrm>
          <a:prstGeom prst="rect">
            <a:avLst/>
          </a:prstGeom>
        </p:spPr>
      </p:pic>
      <p:sp>
        <p:nvSpPr>
          <p:cNvPr id="3" name="object 3" descr="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algn="just" marL="12700" marR="5080">
              <a:lnSpc>
                <a:spcPct val="107200"/>
              </a:lnSpc>
              <a:spcBef>
                <a:spcPts val="95"/>
              </a:spcBef>
            </a:pPr>
            <a:r>
              <a:rPr dirty="0" spc="220"/>
              <a:t>El</a:t>
            </a:r>
            <a:r>
              <a:rPr dirty="0" spc="225"/>
              <a:t> </a:t>
            </a:r>
            <a:r>
              <a:rPr dirty="0" spc="360"/>
              <a:t>POA</a:t>
            </a:r>
            <a:r>
              <a:rPr dirty="0" spc="215"/>
              <a:t> </a:t>
            </a:r>
            <a:r>
              <a:rPr dirty="0" spc="165"/>
              <a:t>2025</a:t>
            </a:r>
            <a:r>
              <a:rPr dirty="0" spc="225"/>
              <a:t> </a:t>
            </a:r>
            <a:r>
              <a:rPr dirty="0" spc="195"/>
              <a:t>está</a:t>
            </a:r>
            <a:r>
              <a:rPr dirty="0" spc="229"/>
              <a:t> </a:t>
            </a:r>
            <a:r>
              <a:rPr dirty="0" spc="245"/>
              <a:t>conformado</a:t>
            </a:r>
            <a:r>
              <a:rPr dirty="0" spc="225"/>
              <a:t> </a:t>
            </a:r>
            <a:r>
              <a:rPr dirty="0" spc="195"/>
              <a:t>por</a:t>
            </a:r>
            <a:r>
              <a:rPr dirty="0" spc="220"/>
              <a:t> </a:t>
            </a:r>
            <a:r>
              <a:rPr dirty="0" spc="305"/>
              <a:t>un</a:t>
            </a:r>
            <a:r>
              <a:rPr dirty="0" spc="225"/>
              <a:t> </a:t>
            </a:r>
            <a:r>
              <a:rPr dirty="0" spc="155"/>
              <a:t>total</a:t>
            </a:r>
            <a:r>
              <a:rPr dirty="0" spc="225"/>
              <a:t> </a:t>
            </a:r>
            <a:r>
              <a:rPr dirty="0" spc="260"/>
              <a:t>de</a:t>
            </a:r>
            <a:r>
              <a:rPr dirty="0" spc="220"/>
              <a:t> </a:t>
            </a:r>
            <a:r>
              <a:rPr dirty="0" b="1">
                <a:latin typeface="Calibri"/>
                <a:cs typeface="Calibri"/>
              </a:rPr>
              <a:t>19</a:t>
            </a:r>
            <a:r>
              <a:rPr dirty="0" spc="225" b="1">
                <a:latin typeface="Calibri"/>
                <a:cs typeface="Calibri"/>
              </a:rPr>
              <a:t> </a:t>
            </a:r>
            <a:r>
              <a:rPr dirty="0" spc="250" b="1">
                <a:latin typeface="Calibri"/>
                <a:cs typeface="Calibri"/>
              </a:rPr>
              <a:t>proyectos</a:t>
            </a:r>
            <a:r>
              <a:rPr dirty="0" spc="235" b="1">
                <a:latin typeface="Calibri"/>
                <a:cs typeface="Calibri"/>
              </a:rPr>
              <a:t> </a:t>
            </a:r>
            <a:r>
              <a:rPr dirty="0" spc="220"/>
              <a:t>para</a:t>
            </a:r>
            <a:r>
              <a:rPr dirty="0" spc="210"/>
              <a:t> </a:t>
            </a:r>
            <a:r>
              <a:rPr dirty="0" spc="140"/>
              <a:t>el</a:t>
            </a:r>
            <a:r>
              <a:rPr dirty="0" spc="229"/>
              <a:t> </a:t>
            </a:r>
            <a:r>
              <a:rPr dirty="0" spc="220"/>
              <a:t>año </a:t>
            </a:r>
            <a:r>
              <a:rPr dirty="0" spc="114"/>
              <a:t>2025,</a:t>
            </a:r>
            <a:r>
              <a:rPr dirty="0" spc="110"/>
              <a:t>  </a:t>
            </a:r>
            <a:r>
              <a:rPr dirty="0" spc="265"/>
              <a:t>de</a:t>
            </a:r>
            <a:r>
              <a:rPr dirty="0" spc="110"/>
              <a:t>  </a:t>
            </a:r>
            <a:r>
              <a:rPr dirty="0" spc="145"/>
              <a:t>los</a:t>
            </a:r>
            <a:r>
              <a:rPr dirty="0" spc="110"/>
              <a:t>  </a:t>
            </a:r>
            <a:r>
              <a:rPr dirty="0" spc="175"/>
              <a:t>cuales,</a:t>
            </a:r>
            <a:r>
              <a:rPr dirty="0" spc="105"/>
              <a:t>  </a:t>
            </a:r>
            <a:r>
              <a:rPr dirty="0"/>
              <a:t>16</a:t>
            </a:r>
            <a:r>
              <a:rPr dirty="0" spc="114"/>
              <a:t>  </a:t>
            </a:r>
            <a:r>
              <a:rPr dirty="0" spc="229"/>
              <a:t>son</a:t>
            </a:r>
            <a:r>
              <a:rPr dirty="0" spc="110"/>
              <a:t>  </a:t>
            </a:r>
            <a:r>
              <a:rPr dirty="0" spc="200"/>
              <a:t>proyectos</a:t>
            </a:r>
            <a:r>
              <a:rPr dirty="0" spc="114"/>
              <a:t>  </a:t>
            </a:r>
            <a:r>
              <a:rPr dirty="0" spc="260"/>
              <a:t>de</a:t>
            </a:r>
            <a:r>
              <a:rPr dirty="0" spc="105"/>
              <a:t>  </a:t>
            </a:r>
            <a:r>
              <a:rPr dirty="0" spc="160"/>
              <a:t>arrastre</a:t>
            </a:r>
            <a:r>
              <a:rPr dirty="0" spc="100"/>
              <a:t>  </a:t>
            </a:r>
            <a:r>
              <a:rPr dirty="0" spc="180"/>
              <a:t>y</a:t>
            </a:r>
            <a:r>
              <a:rPr dirty="0" spc="110"/>
              <a:t>  </a:t>
            </a:r>
            <a:r>
              <a:rPr dirty="0" spc="114"/>
              <a:t>3</a:t>
            </a:r>
            <a:r>
              <a:rPr dirty="0" spc="114"/>
              <a:t>  </a:t>
            </a:r>
            <a:r>
              <a:rPr dirty="0" spc="229"/>
              <a:t>son</a:t>
            </a:r>
            <a:r>
              <a:rPr dirty="0" spc="110"/>
              <a:t>  </a:t>
            </a:r>
            <a:r>
              <a:rPr dirty="0" spc="190"/>
              <a:t>proyectos </a:t>
            </a:r>
            <a:r>
              <a:rPr dirty="0" spc="185"/>
              <a:t>nuevos.</a:t>
            </a:r>
            <a:r>
              <a:rPr dirty="0" spc="150"/>
              <a:t>  </a:t>
            </a:r>
            <a:r>
              <a:rPr dirty="0" spc="220"/>
              <a:t>Asimismo,</a:t>
            </a:r>
            <a:r>
              <a:rPr dirty="0" spc="150"/>
              <a:t>  </a:t>
            </a:r>
            <a:r>
              <a:rPr dirty="0" spc="204"/>
              <a:t>se</a:t>
            </a:r>
            <a:r>
              <a:rPr dirty="0" spc="145"/>
              <a:t>  </a:t>
            </a:r>
            <a:r>
              <a:rPr dirty="0" spc="285"/>
              <a:t>han</a:t>
            </a:r>
            <a:r>
              <a:rPr dirty="0" spc="155"/>
              <a:t>  </a:t>
            </a:r>
            <a:r>
              <a:rPr dirty="0" spc="185"/>
              <a:t>clasificado</a:t>
            </a:r>
            <a:r>
              <a:rPr dirty="0" spc="145"/>
              <a:t>  </a:t>
            </a:r>
            <a:r>
              <a:rPr dirty="0" spc="265"/>
              <a:t>en</a:t>
            </a:r>
            <a:r>
              <a:rPr dirty="0" spc="150"/>
              <a:t>  </a:t>
            </a:r>
            <a:r>
              <a:rPr dirty="0" spc="220"/>
              <a:t>función</a:t>
            </a:r>
            <a:r>
              <a:rPr dirty="0" spc="145"/>
              <a:t>  </a:t>
            </a:r>
            <a:r>
              <a:rPr dirty="0" spc="265"/>
              <a:t>de</a:t>
            </a:r>
            <a:r>
              <a:rPr dirty="0" spc="150"/>
              <a:t>  </a:t>
            </a:r>
            <a:r>
              <a:rPr dirty="0" spc="165"/>
              <a:t>las</a:t>
            </a:r>
            <a:r>
              <a:rPr dirty="0" spc="150"/>
              <a:t>  </a:t>
            </a:r>
            <a:r>
              <a:rPr dirty="0" spc="180"/>
              <a:t>prioridades </a:t>
            </a:r>
            <a:r>
              <a:rPr dirty="0" spc="170"/>
              <a:t>Institucionales,</a:t>
            </a:r>
            <a:r>
              <a:rPr dirty="0" spc="130"/>
              <a:t>  </a:t>
            </a:r>
            <a:r>
              <a:rPr dirty="0" spc="160"/>
              <a:t>las</a:t>
            </a:r>
            <a:r>
              <a:rPr dirty="0" spc="135"/>
              <a:t>  </a:t>
            </a:r>
            <a:r>
              <a:rPr dirty="0" spc="215"/>
              <a:t>cuales</a:t>
            </a:r>
            <a:r>
              <a:rPr dirty="0" spc="135"/>
              <a:t>  </a:t>
            </a:r>
            <a:r>
              <a:rPr dirty="0" spc="235"/>
              <a:t>responden</a:t>
            </a:r>
            <a:r>
              <a:rPr dirty="0" spc="130"/>
              <a:t>  </a:t>
            </a:r>
            <a:r>
              <a:rPr dirty="0" spc="229"/>
              <a:t>a</a:t>
            </a:r>
            <a:r>
              <a:rPr dirty="0" spc="130"/>
              <a:t>  </a:t>
            </a:r>
            <a:r>
              <a:rPr dirty="0" spc="150"/>
              <a:t>la</a:t>
            </a:r>
            <a:r>
              <a:rPr dirty="0" spc="125"/>
              <a:t>  </a:t>
            </a:r>
            <a:r>
              <a:rPr dirty="0" spc="229"/>
              <a:t>misión</a:t>
            </a:r>
            <a:r>
              <a:rPr dirty="0" spc="130"/>
              <a:t>  </a:t>
            </a:r>
            <a:r>
              <a:rPr dirty="0" spc="180"/>
              <a:t>y</a:t>
            </a:r>
            <a:r>
              <a:rPr dirty="0" spc="120"/>
              <a:t>  </a:t>
            </a:r>
            <a:r>
              <a:rPr dirty="0" spc="170"/>
              <a:t>visión</a:t>
            </a:r>
            <a:r>
              <a:rPr dirty="0" spc="130"/>
              <a:t>  </a:t>
            </a:r>
            <a:r>
              <a:rPr dirty="0" spc="204"/>
              <a:t>del</a:t>
            </a:r>
            <a:r>
              <a:rPr dirty="0" spc="114"/>
              <a:t>  </a:t>
            </a:r>
            <a:r>
              <a:rPr dirty="0" spc="240"/>
              <a:t>Poder </a:t>
            </a:r>
            <a:r>
              <a:rPr dirty="0" spc="180"/>
              <a:t>Judicial.</a:t>
            </a:r>
            <a:r>
              <a:rPr dirty="0" spc="120"/>
              <a:t>  </a:t>
            </a:r>
            <a:r>
              <a:rPr dirty="0" spc="225"/>
              <a:t>Estas</a:t>
            </a:r>
            <a:r>
              <a:rPr dirty="0" spc="120"/>
              <a:t>  </a:t>
            </a:r>
            <a:r>
              <a:rPr dirty="0" spc="190"/>
              <a:t>prioridades</a:t>
            </a:r>
            <a:r>
              <a:rPr dirty="0" spc="125"/>
              <a:t>  </a:t>
            </a:r>
            <a:r>
              <a:rPr dirty="0" spc="200"/>
              <a:t>se</a:t>
            </a:r>
            <a:r>
              <a:rPr dirty="0" spc="125"/>
              <a:t>  </a:t>
            </a:r>
            <a:r>
              <a:rPr dirty="0" spc="270"/>
              <a:t>fundamentan</a:t>
            </a:r>
            <a:r>
              <a:rPr dirty="0" spc="120"/>
              <a:t>  </a:t>
            </a:r>
            <a:r>
              <a:rPr dirty="0" spc="265"/>
              <a:t>en</a:t>
            </a:r>
            <a:r>
              <a:rPr dirty="0" spc="120"/>
              <a:t>  </a:t>
            </a:r>
            <a:r>
              <a:rPr dirty="0" spc="150"/>
              <a:t>los</a:t>
            </a:r>
            <a:r>
              <a:rPr dirty="0" spc="125"/>
              <a:t>  </a:t>
            </a:r>
            <a:r>
              <a:rPr dirty="0" spc="215"/>
              <a:t>siguientes</a:t>
            </a:r>
            <a:r>
              <a:rPr dirty="0" spc="130"/>
              <a:t>  </a:t>
            </a:r>
            <a:r>
              <a:rPr dirty="0" spc="155"/>
              <a:t>pilares </a:t>
            </a:r>
            <a:r>
              <a:rPr dirty="0" spc="170"/>
              <a:t>estratégicos: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95199" y="238760"/>
            <a:ext cx="3338829" cy="36068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200" spc="365">
                <a:solidFill>
                  <a:srgbClr val="FFFFFF"/>
                </a:solidFill>
              </a:rPr>
              <a:t>PROYECTOS</a:t>
            </a:r>
            <a:r>
              <a:rPr dirty="0" sz="2200" spc="180">
                <a:solidFill>
                  <a:srgbClr val="FFFFFF"/>
                </a:solidFill>
              </a:rPr>
              <a:t> </a:t>
            </a:r>
            <a:r>
              <a:rPr dirty="0" sz="2200" spc="370">
                <a:solidFill>
                  <a:srgbClr val="FFFFFF"/>
                </a:solidFill>
              </a:rPr>
              <a:t>POA</a:t>
            </a:r>
            <a:r>
              <a:rPr dirty="0" sz="2200" spc="160">
                <a:solidFill>
                  <a:srgbClr val="FFFFFF"/>
                </a:solidFill>
              </a:rPr>
              <a:t> </a:t>
            </a:r>
            <a:r>
              <a:rPr dirty="0" sz="2200" spc="210">
                <a:solidFill>
                  <a:srgbClr val="FFFFFF"/>
                </a:solidFill>
              </a:rPr>
              <a:t>2025</a:t>
            </a:r>
            <a:endParaRPr sz="2200"/>
          </a:p>
        </p:txBody>
      </p:sp>
      <p:grpSp>
        <p:nvGrpSpPr>
          <p:cNvPr id="5" name="object 5" descr=""/>
          <p:cNvGrpSpPr/>
          <p:nvPr/>
        </p:nvGrpSpPr>
        <p:grpSpPr>
          <a:xfrm>
            <a:off x="2052827" y="4017645"/>
            <a:ext cx="1691639" cy="1661795"/>
            <a:chOff x="2052827" y="4017645"/>
            <a:chExt cx="1691639" cy="1661795"/>
          </a:xfrm>
        </p:grpSpPr>
        <p:pic>
          <p:nvPicPr>
            <p:cNvPr id="6" name="object 6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071877" y="4036733"/>
              <a:ext cx="1653286" cy="1623567"/>
            </a:xfrm>
            <a:prstGeom prst="rect">
              <a:avLst/>
            </a:prstGeom>
          </p:spPr>
        </p:pic>
        <p:sp>
          <p:nvSpPr>
            <p:cNvPr id="7" name="object 7" descr=""/>
            <p:cNvSpPr/>
            <p:nvPr/>
          </p:nvSpPr>
          <p:spPr>
            <a:xfrm>
              <a:off x="2062352" y="4027170"/>
              <a:ext cx="1672589" cy="1642745"/>
            </a:xfrm>
            <a:custGeom>
              <a:avLst/>
              <a:gdLst/>
              <a:ahLst/>
              <a:cxnLst/>
              <a:rect l="l" t="t" r="r" b="b"/>
              <a:pathLst>
                <a:path w="1672589" h="1642745">
                  <a:moveTo>
                    <a:pt x="279908" y="0"/>
                  </a:moveTo>
                  <a:lnTo>
                    <a:pt x="1392427" y="0"/>
                  </a:lnTo>
                  <a:lnTo>
                    <a:pt x="1420876" y="1523"/>
                  </a:lnTo>
                  <a:lnTo>
                    <a:pt x="1475486" y="12699"/>
                  </a:lnTo>
                  <a:lnTo>
                    <a:pt x="1548892" y="47878"/>
                  </a:lnTo>
                  <a:lnTo>
                    <a:pt x="1590294" y="82041"/>
                  </a:lnTo>
                  <a:lnTo>
                    <a:pt x="1624584" y="123570"/>
                  </a:lnTo>
                  <a:lnTo>
                    <a:pt x="1650238" y="170941"/>
                  </a:lnTo>
                  <a:lnTo>
                    <a:pt x="1666621" y="223773"/>
                  </a:lnTo>
                  <a:lnTo>
                    <a:pt x="1672336" y="279907"/>
                  </a:lnTo>
                  <a:lnTo>
                    <a:pt x="1672336" y="1362836"/>
                  </a:lnTo>
                  <a:lnTo>
                    <a:pt x="1666621" y="1418970"/>
                  </a:lnTo>
                  <a:lnTo>
                    <a:pt x="1650238" y="1471802"/>
                  </a:lnTo>
                  <a:lnTo>
                    <a:pt x="1624584" y="1519173"/>
                  </a:lnTo>
                  <a:lnTo>
                    <a:pt x="1590294" y="1560702"/>
                  </a:lnTo>
                  <a:lnTo>
                    <a:pt x="1548892" y="1594853"/>
                  </a:lnTo>
                  <a:lnTo>
                    <a:pt x="1501521" y="1620570"/>
                  </a:lnTo>
                  <a:lnTo>
                    <a:pt x="1448689" y="1636979"/>
                  </a:lnTo>
                  <a:lnTo>
                    <a:pt x="1392427" y="1642656"/>
                  </a:lnTo>
                  <a:lnTo>
                    <a:pt x="279908" y="1642656"/>
                  </a:lnTo>
                  <a:lnTo>
                    <a:pt x="223774" y="1636979"/>
                  </a:lnTo>
                  <a:lnTo>
                    <a:pt x="170942" y="1620570"/>
                  </a:lnTo>
                  <a:lnTo>
                    <a:pt x="123571" y="1594853"/>
                  </a:lnTo>
                  <a:lnTo>
                    <a:pt x="82042" y="1560702"/>
                  </a:lnTo>
                  <a:lnTo>
                    <a:pt x="47879" y="1519173"/>
                  </a:lnTo>
                  <a:lnTo>
                    <a:pt x="22098" y="1471802"/>
                  </a:lnTo>
                  <a:lnTo>
                    <a:pt x="5715" y="1418970"/>
                  </a:lnTo>
                  <a:lnTo>
                    <a:pt x="0" y="1362836"/>
                  </a:lnTo>
                  <a:lnTo>
                    <a:pt x="0" y="279907"/>
                  </a:lnTo>
                  <a:lnTo>
                    <a:pt x="5715" y="223773"/>
                  </a:lnTo>
                  <a:lnTo>
                    <a:pt x="22098" y="170941"/>
                  </a:lnTo>
                  <a:lnTo>
                    <a:pt x="47879" y="123570"/>
                  </a:lnTo>
                  <a:lnTo>
                    <a:pt x="82042" y="82041"/>
                  </a:lnTo>
                  <a:lnTo>
                    <a:pt x="123571" y="47878"/>
                  </a:lnTo>
                  <a:lnTo>
                    <a:pt x="170942" y="22097"/>
                  </a:lnTo>
                  <a:lnTo>
                    <a:pt x="223774" y="5714"/>
                  </a:lnTo>
                  <a:lnTo>
                    <a:pt x="279908" y="0"/>
                  </a:lnTo>
                  <a:close/>
                </a:path>
              </a:pathLst>
            </a:custGeom>
            <a:ln w="1905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8" name="object 8"/>
          <p:cNvGrpSpPr/>
          <p:nvPr/>
        </p:nvGrpSpPr>
        <p:grpSpPr>
          <a:xfrm>
            <a:off x="5516498" y="4030471"/>
            <a:ext cx="1691639" cy="1731645"/>
            <a:chOff x="5516498" y="4030471"/>
            <a:chExt cx="1691639" cy="1731645"/>
          </a:xfrm>
        </p:grpSpPr>
        <p:pic>
          <p:nvPicPr>
            <p:cNvPr id="9" name="object 9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535548" y="4049547"/>
              <a:ext cx="1653285" cy="1692910"/>
            </a:xfrm>
            <a:prstGeom prst="rect">
              <a:avLst/>
            </a:prstGeom>
          </p:spPr>
        </p:pic>
        <p:sp>
          <p:nvSpPr>
            <p:cNvPr id="10" name="object 10" descr=""/>
            <p:cNvSpPr/>
            <p:nvPr/>
          </p:nvSpPr>
          <p:spPr>
            <a:xfrm>
              <a:off x="5526023" y="4039996"/>
              <a:ext cx="1672589" cy="1712595"/>
            </a:xfrm>
            <a:custGeom>
              <a:avLst/>
              <a:gdLst/>
              <a:ahLst/>
              <a:cxnLst/>
              <a:rect l="l" t="t" r="r" b="b"/>
              <a:pathLst>
                <a:path w="1672590" h="1712595">
                  <a:moveTo>
                    <a:pt x="284861" y="0"/>
                  </a:moveTo>
                  <a:lnTo>
                    <a:pt x="1387475" y="0"/>
                  </a:lnTo>
                  <a:lnTo>
                    <a:pt x="1416430" y="1396"/>
                  </a:lnTo>
                  <a:lnTo>
                    <a:pt x="1472056" y="12826"/>
                  </a:lnTo>
                  <a:lnTo>
                    <a:pt x="1546605" y="48640"/>
                  </a:lnTo>
                  <a:lnTo>
                    <a:pt x="1588897" y="83438"/>
                  </a:lnTo>
                  <a:lnTo>
                    <a:pt x="1623695" y="125602"/>
                  </a:lnTo>
                  <a:lnTo>
                    <a:pt x="1649856" y="173862"/>
                  </a:lnTo>
                  <a:lnTo>
                    <a:pt x="1666494" y="227583"/>
                  </a:lnTo>
                  <a:lnTo>
                    <a:pt x="1672335" y="284860"/>
                  </a:lnTo>
                  <a:lnTo>
                    <a:pt x="1672335" y="1427098"/>
                  </a:lnTo>
                  <a:lnTo>
                    <a:pt x="1666494" y="1484375"/>
                  </a:lnTo>
                  <a:lnTo>
                    <a:pt x="1649856" y="1538096"/>
                  </a:lnTo>
                  <a:lnTo>
                    <a:pt x="1623695" y="1586318"/>
                  </a:lnTo>
                  <a:lnTo>
                    <a:pt x="1588897" y="1628520"/>
                  </a:lnTo>
                  <a:lnTo>
                    <a:pt x="1546605" y="1663331"/>
                  </a:lnTo>
                  <a:lnTo>
                    <a:pt x="1498473" y="1689506"/>
                  </a:lnTo>
                  <a:lnTo>
                    <a:pt x="1444625" y="1706206"/>
                  </a:lnTo>
                  <a:lnTo>
                    <a:pt x="1387475" y="1711985"/>
                  </a:lnTo>
                  <a:lnTo>
                    <a:pt x="284861" y="1711985"/>
                  </a:lnTo>
                  <a:lnTo>
                    <a:pt x="227711" y="1706206"/>
                  </a:lnTo>
                  <a:lnTo>
                    <a:pt x="173862" y="1689506"/>
                  </a:lnTo>
                  <a:lnTo>
                    <a:pt x="125729" y="1663331"/>
                  </a:lnTo>
                  <a:lnTo>
                    <a:pt x="83438" y="1628520"/>
                  </a:lnTo>
                  <a:lnTo>
                    <a:pt x="48640" y="1586318"/>
                  </a:lnTo>
                  <a:lnTo>
                    <a:pt x="22478" y="1538096"/>
                  </a:lnTo>
                  <a:lnTo>
                    <a:pt x="5841" y="1484375"/>
                  </a:lnTo>
                  <a:lnTo>
                    <a:pt x="0" y="1427098"/>
                  </a:lnTo>
                  <a:lnTo>
                    <a:pt x="0" y="284860"/>
                  </a:lnTo>
                  <a:lnTo>
                    <a:pt x="5841" y="227583"/>
                  </a:lnTo>
                  <a:lnTo>
                    <a:pt x="22478" y="173862"/>
                  </a:lnTo>
                  <a:lnTo>
                    <a:pt x="48640" y="125602"/>
                  </a:lnTo>
                  <a:lnTo>
                    <a:pt x="83438" y="83438"/>
                  </a:lnTo>
                  <a:lnTo>
                    <a:pt x="125729" y="48640"/>
                  </a:lnTo>
                  <a:lnTo>
                    <a:pt x="173862" y="22478"/>
                  </a:lnTo>
                  <a:lnTo>
                    <a:pt x="227711" y="5714"/>
                  </a:lnTo>
                  <a:lnTo>
                    <a:pt x="284861" y="0"/>
                  </a:lnTo>
                  <a:close/>
                </a:path>
              </a:pathLst>
            </a:custGeom>
            <a:ln w="1904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11" name="object 11" descr=""/>
          <p:cNvGrpSpPr/>
          <p:nvPr/>
        </p:nvGrpSpPr>
        <p:grpSpPr>
          <a:xfrm>
            <a:off x="8415019" y="4034535"/>
            <a:ext cx="2364740" cy="1800225"/>
            <a:chOff x="8415019" y="4034535"/>
            <a:chExt cx="2364740" cy="1800225"/>
          </a:xfrm>
        </p:grpSpPr>
        <p:pic>
          <p:nvPicPr>
            <p:cNvPr id="12" name="object 12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8434069" y="4053624"/>
              <a:ext cx="2326639" cy="1587389"/>
            </a:xfrm>
            <a:prstGeom prst="rect">
              <a:avLst/>
            </a:prstGeom>
          </p:spPr>
        </p:pic>
        <p:sp>
          <p:nvSpPr>
            <p:cNvPr id="13" name="object 13" descr=""/>
            <p:cNvSpPr/>
            <p:nvPr/>
          </p:nvSpPr>
          <p:spPr>
            <a:xfrm>
              <a:off x="8424544" y="4044060"/>
              <a:ext cx="2345690" cy="1781175"/>
            </a:xfrm>
            <a:custGeom>
              <a:avLst/>
              <a:gdLst/>
              <a:ahLst/>
              <a:cxnLst/>
              <a:rect l="l" t="t" r="r" b="b"/>
              <a:pathLst>
                <a:path w="2345690" h="1781175">
                  <a:moveTo>
                    <a:pt x="302895" y="0"/>
                  </a:moveTo>
                  <a:lnTo>
                    <a:pt x="2042922" y="0"/>
                  </a:lnTo>
                  <a:lnTo>
                    <a:pt x="2073655" y="1524"/>
                  </a:lnTo>
                  <a:lnTo>
                    <a:pt x="2132710" y="13588"/>
                  </a:lnTo>
                  <a:lnTo>
                    <a:pt x="2187066" y="36575"/>
                  </a:lnTo>
                  <a:lnTo>
                    <a:pt x="2257044" y="88772"/>
                  </a:lnTo>
                  <a:lnTo>
                    <a:pt x="2293874" y="133476"/>
                  </a:lnTo>
                  <a:lnTo>
                    <a:pt x="2321940" y="185165"/>
                  </a:lnTo>
                  <a:lnTo>
                    <a:pt x="2339594" y="242062"/>
                  </a:lnTo>
                  <a:lnTo>
                    <a:pt x="2345689" y="302894"/>
                  </a:lnTo>
                  <a:lnTo>
                    <a:pt x="2345689" y="1477645"/>
                  </a:lnTo>
                  <a:lnTo>
                    <a:pt x="2339594" y="1538477"/>
                  </a:lnTo>
                  <a:lnTo>
                    <a:pt x="2321940" y="1595450"/>
                  </a:lnTo>
                  <a:lnTo>
                    <a:pt x="2293874" y="1647151"/>
                  </a:lnTo>
                  <a:lnTo>
                    <a:pt x="2257044" y="1691830"/>
                  </a:lnTo>
                  <a:lnTo>
                    <a:pt x="2212339" y="1728698"/>
                  </a:lnTo>
                  <a:lnTo>
                    <a:pt x="2160651" y="1756765"/>
                  </a:lnTo>
                  <a:lnTo>
                    <a:pt x="2103754" y="1774431"/>
                  </a:lnTo>
                  <a:lnTo>
                    <a:pt x="2042922" y="1780578"/>
                  </a:lnTo>
                  <a:lnTo>
                    <a:pt x="302895" y="1780578"/>
                  </a:lnTo>
                  <a:lnTo>
                    <a:pt x="242061" y="1774431"/>
                  </a:lnTo>
                  <a:lnTo>
                    <a:pt x="185165" y="1756765"/>
                  </a:lnTo>
                  <a:lnTo>
                    <a:pt x="133476" y="1728698"/>
                  </a:lnTo>
                  <a:lnTo>
                    <a:pt x="88773" y="1691830"/>
                  </a:lnTo>
                  <a:lnTo>
                    <a:pt x="51943" y="1647151"/>
                  </a:lnTo>
                  <a:lnTo>
                    <a:pt x="23875" y="1595450"/>
                  </a:lnTo>
                  <a:lnTo>
                    <a:pt x="6223" y="1538477"/>
                  </a:lnTo>
                  <a:lnTo>
                    <a:pt x="0" y="1477645"/>
                  </a:lnTo>
                  <a:lnTo>
                    <a:pt x="0" y="302894"/>
                  </a:lnTo>
                  <a:lnTo>
                    <a:pt x="6223" y="242062"/>
                  </a:lnTo>
                  <a:lnTo>
                    <a:pt x="23875" y="185165"/>
                  </a:lnTo>
                  <a:lnTo>
                    <a:pt x="51943" y="133476"/>
                  </a:lnTo>
                  <a:lnTo>
                    <a:pt x="88773" y="88772"/>
                  </a:lnTo>
                  <a:lnTo>
                    <a:pt x="133476" y="51943"/>
                  </a:lnTo>
                  <a:lnTo>
                    <a:pt x="185165" y="23875"/>
                  </a:lnTo>
                  <a:lnTo>
                    <a:pt x="242061" y="6095"/>
                  </a:lnTo>
                  <a:lnTo>
                    <a:pt x="302895" y="0"/>
                  </a:lnTo>
                  <a:close/>
                </a:path>
              </a:pathLst>
            </a:custGeom>
            <a:ln w="1905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 descr=""/>
          <p:cNvGraphicFramePr>
            <a:graphicFrameLocks noGrp="1"/>
          </p:cNvGraphicFramePr>
          <p:nvPr/>
        </p:nvGraphicFramePr>
        <p:xfrm>
          <a:off x="153784" y="1206753"/>
          <a:ext cx="12103100" cy="53695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18515"/>
                <a:gridCol w="3197860"/>
                <a:gridCol w="3518534"/>
                <a:gridCol w="2366645"/>
                <a:gridCol w="2125345"/>
              </a:tblGrid>
              <a:tr h="371475">
                <a:tc>
                  <a:txBody>
                    <a:bodyPr/>
                    <a:lstStyle/>
                    <a:p>
                      <a:pPr algn="ctr" marL="87630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dirty="0" sz="1800" spc="9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No.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4925"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FF2424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7175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dirty="0" sz="1800" spc="21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Nombre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4925"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FF2424"/>
                    </a:solidFill>
                  </a:tcPr>
                </a:tc>
                <a:tc>
                  <a:txBody>
                    <a:bodyPr/>
                    <a:lstStyle/>
                    <a:p>
                      <a:pPr marL="109791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dirty="0" sz="1800" spc="16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Descripción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4925"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FF2424"/>
                    </a:solidFill>
                  </a:tcPr>
                </a:tc>
                <a:tc>
                  <a:txBody>
                    <a:bodyPr/>
                    <a:lstStyle/>
                    <a:p>
                      <a:pPr marL="38290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dirty="0" sz="1800" spc="17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Responsable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4925"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FF2424"/>
                    </a:solidFill>
                  </a:tcPr>
                </a:tc>
                <a:tc>
                  <a:txBody>
                    <a:bodyPr/>
                    <a:lstStyle/>
                    <a:p>
                      <a:pPr marL="28638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dirty="0" sz="1800" spc="165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Presupuesto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4925"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FF2424"/>
                    </a:solidFill>
                  </a:tcPr>
                </a:tc>
              </a:tr>
              <a:tr h="1615440">
                <a:tc>
                  <a:txBody>
                    <a:bodyPr/>
                    <a:lstStyle/>
                    <a:p>
                      <a:pPr algn="ctr" marL="8636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dirty="0" sz="1200" spc="-50">
                          <a:latin typeface="Calibri"/>
                          <a:cs typeface="Calibri"/>
                        </a:rPr>
                        <a:t>1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38100">
                    <a:lnT w="12700">
                      <a:solidFill>
                        <a:srgbClr val="A4A4A4"/>
                      </a:solidFill>
                      <a:prstDash val="solid"/>
                    </a:lnT>
                    <a:solidFill>
                      <a:srgbClr val="A4A4A4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7907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dirty="0" sz="1200" spc="125">
                          <a:latin typeface="Calibri"/>
                          <a:cs typeface="Calibri"/>
                        </a:rPr>
                        <a:t>Optimización</a:t>
                      </a:r>
                      <a:r>
                        <a:rPr dirty="0" sz="1200" spc="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110">
                          <a:latin typeface="Calibri"/>
                          <a:cs typeface="Calibri"/>
                        </a:rPr>
                        <a:t>del</a:t>
                      </a:r>
                      <a:r>
                        <a:rPr dirty="0" sz="1200" spc="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120">
                          <a:latin typeface="Calibri"/>
                          <a:cs typeface="Calibri"/>
                        </a:rPr>
                        <a:t>Proceso</a:t>
                      </a:r>
                      <a:r>
                        <a:rPr dirty="0" sz="1200" spc="7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55">
                          <a:latin typeface="Calibri"/>
                          <a:cs typeface="Calibri"/>
                        </a:rPr>
                        <a:t>Penal.*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38100">
                    <a:lnT w="12700">
                      <a:solidFill>
                        <a:srgbClr val="A4A4A4"/>
                      </a:solidFill>
                      <a:prstDash val="solid"/>
                    </a:lnT>
                    <a:solidFill>
                      <a:srgbClr val="A4A4A4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just" marL="127635" marR="11303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dirty="0" sz="1000" spc="85">
                          <a:latin typeface="Calibri"/>
                          <a:cs typeface="Calibri"/>
                        </a:rPr>
                        <a:t>Garantizar</a:t>
                      </a:r>
                      <a:r>
                        <a:rPr dirty="0" sz="1000" spc="1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75">
                          <a:latin typeface="Calibri"/>
                          <a:cs typeface="Calibri"/>
                        </a:rPr>
                        <a:t>la</a:t>
                      </a:r>
                      <a:r>
                        <a:rPr dirty="0" sz="1000" spc="1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20">
                          <a:latin typeface="Calibri"/>
                          <a:cs typeface="Calibri"/>
                        </a:rPr>
                        <a:t>dignidad</a:t>
                      </a:r>
                      <a:r>
                        <a:rPr dirty="0" sz="1000" spc="1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20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1000" spc="114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75">
                          <a:latin typeface="Calibri"/>
                          <a:cs typeface="Calibri"/>
                        </a:rPr>
                        <a:t>las</a:t>
                      </a:r>
                      <a:r>
                        <a:rPr dirty="0" sz="1000" spc="1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95">
                          <a:latin typeface="Calibri"/>
                          <a:cs typeface="Calibri"/>
                        </a:rPr>
                        <a:t>personas</a:t>
                      </a:r>
                      <a:r>
                        <a:rPr dirty="0" sz="1000" spc="1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14">
                          <a:latin typeface="Calibri"/>
                          <a:cs typeface="Calibri"/>
                        </a:rPr>
                        <a:t>mediante</a:t>
                      </a:r>
                      <a:r>
                        <a:rPr dirty="0" sz="1000" spc="1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40">
                          <a:latin typeface="Calibri"/>
                          <a:cs typeface="Calibri"/>
                        </a:rPr>
                        <a:t>el </a:t>
                      </a:r>
                      <a:r>
                        <a:rPr dirty="0" sz="1000" spc="110">
                          <a:latin typeface="Calibri"/>
                          <a:cs typeface="Calibri"/>
                        </a:rPr>
                        <a:t>impulso</a:t>
                      </a:r>
                      <a:r>
                        <a:rPr dirty="0" sz="1000" spc="459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14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1000" spc="47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40">
                          <a:latin typeface="Calibri"/>
                          <a:cs typeface="Calibri"/>
                        </a:rPr>
                        <a:t>un</a:t>
                      </a:r>
                      <a:r>
                        <a:rPr dirty="0" sz="1000" spc="46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95">
                          <a:latin typeface="Calibri"/>
                          <a:cs typeface="Calibri"/>
                        </a:rPr>
                        <a:t>proceso</a:t>
                      </a:r>
                      <a:r>
                        <a:rPr dirty="0" sz="1000" spc="459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14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1000" spc="459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90">
                          <a:latin typeface="Calibri"/>
                          <a:cs typeface="Calibri"/>
                        </a:rPr>
                        <a:t>trasformación</a:t>
                      </a:r>
                      <a:r>
                        <a:rPr dirty="0" sz="1000" spc="47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20">
                          <a:latin typeface="Calibri"/>
                          <a:cs typeface="Calibri"/>
                        </a:rPr>
                        <a:t>en</a:t>
                      </a:r>
                      <a:r>
                        <a:rPr dirty="0" sz="1000" spc="45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60">
                          <a:latin typeface="Calibri"/>
                          <a:cs typeface="Calibri"/>
                        </a:rPr>
                        <a:t>la </a:t>
                      </a:r>
                      <a:r>
                        <a:rPr dirty="0" sz="1000" spc="95">
                          <a:latin typeface="Calibri"/>
                          <a:cs typeface="Calibri"/>
                        </a:rPr>
                        <a:t>gestión</a:t>
                      </a:r>
                      <a:r>
                        <a:rPr dirty="0" sz="1000" spc="145">
                          <a:latin typeface="Calibri"/>
                          <a:cs typeface="Calibri"/>
                        </a:rPr>
                        <a:t>  </a:t>
                      </a:r>
                      <a:r>
                        <a:rPr dirty="0" sz="1000" spc="114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1000" spc="140">
                          <a:latin typeface="Calibri"/>
                          <a:cs typeface="Calibri"/>
                        </a:rPr>
                        <a:t>  </a:t>
                      </a:r>
                      <a:r>
                        <a:rPr dirty="0" sz="1000" spc="70">
                          <a:latin typeface="Calibri"/>
                          <a:cs typeface="Calibri"/>
                        </a:rPr>
                        <a:t>los</a:t>
                      </a:r>
                      <a:r>
                        <a:rPr dirty="0" sz="1000" spc="145">
                          <a:latin typeface="Calibri"/>
                          <a:cs typeface="Calibri"/>
                        </a:rPr>
                        <a:t>  </a:t>
                      </a:r>
                      <a:r>
                        <a:rPr dirty="0" sz="1000" spc="100">
                          <a:latin typeface="Calibri"/>
                          <a:cs typeface="Calibri"/>
                        </a:rPr>
                        <a:t>asuntos</a:t>
                      </a:r>
                      <a:r>
                        <a:rPr dirty="0" sz="1000" spc="145">
                          <a:latin typeface="Calibri"/>
                          <a:cs typeface="Calibri"/>
                        </a:rPr>
                        <a:t>  </a:t>
                      </a:r>
                      <a:r>
                        <a:rPr dirty="0" sz="1000" spc="100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1000" spc="49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65">
                          <a:latin typeface="Calibri"/>
                          <a:cs typeface="Calibri"/>
                        </a:rPr>
                        <a:t>lo</a:t>
                      </a:r>
                      <a:r>
                        <a:rPr dirty="0" sz="1000" spc="135">
                          <a:latin typeface="Calibri"/>
                          <a:cs typeface="Calibri"/>
                        </a:rPr>
                        <a:t>  </a:t>
                      </a:r>
                      <a:r>
                        <a:rPr dirty="0" sz="1000" spc="85">
                          <a:latin typeface="Calibri"/>
                          <a:cs typeface="Calibri"/>
                        </a:rPr>
                        <a:t>interno</a:t>
                      </a:r>
                      <a:r>
                        <a:rPr dirty="0" sz="1000" spc="145">
                          <a:latin typeface="Calibri"/>
                          <a:cs typeface="Calibri"/>
                        </a:rPr>
                        <a:t>  </a:t>
                      </a:r>
                      <a:r>
                        <a:rPr dirty="0" sz="1000" spc="85">
                          <a:latin typeface="Calibri"/>
                          <a:cs typeface="Calibri"/>
                        </a:rPr>
                        <a:t>del</a:t>
                      </a:r>
                      <a:r>
                        <a:rPr dirty="0" sz="1000" spc="145">
                          <a:latin typeface="Calibri"/>
                          <a:cs typeface="Calibri"/>
                        </a:rPr>
                        <a:t>  </a:t>
                      </a:r>
                      <a:r>
                        <a:rPr dirty="0" sz="1000" spc="100">
                          <a:latin typeface="Calibri"/>
                          <a:cs typeface="Calibri"/>
                        </a:rPr>
                        <a:t>Poder </a:t>
                      </a:r>
                      <a:r>
                        <a:rPr dirty="0" sz="1000" spc="80">
                          <a:latin typeface="Calibri"/>
                          <a:cs typeface="Calibri"/>
                        </a:rPr>
                        <a:t>Judicial, </a:t>
                      </a:r>
                      <a:r>
                        <a:rPr dirty="0" sz="1000" spc="85">
                          <a:latin typeface="Calibri"/>
                          <a:cs typeface="Calibri"/>
                        </a:rPr>
                        <a:t>eficientizando</a:t>
                      </a:r>
                      <a:r>
                        <a:rPr dirty="0" sz="1000" spc="8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70">
                          <a:latin typeface="Calibri"/>
                          <a:cs typeface="Calibri"/>
                        </a:rPr>
                        <a:t>y</a:t>
                      </a:r>
                      <a:r>
                        <a:rPr dirty="0" sz="1000" spc="9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05">
                          <a:latin typeface="Calibri"/>
                          <a:cs typeface="Calibri"/>
                        </a:rPr>
                        <a:t>reduciendo</a:t>
                      </a:r>
                      <a:r>
                        <a:rPr dirty="0" sz="1000" spc="9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65">
                          <a:latin typeface="Calibri"/>
                          <a:cs typeface="Calibri"/>
                        </a:rPr>
                        <a:t>los</a:t>
                      </a:r>
                      <a:r>
                        <a:rPr dirty="0" sz="1000" spc="8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05">
                          <a:latin typeface="Calibri"/>
                          <a:cs typeface="Calibri"/>
                        </a:rPr>
                        <a:t>tiempos</a:t>
                      </a:r>
                      <a:r>
                        <a:rPr dirty="0" sz="1000" spc="9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85">
                          <a:latin typeface="Calibri"/>
                          <a:cs typeface="Calibri"/>
                        </a:rPr>
                        <a:t>de </a:t>
                      </a:r>
                      <a:r>
                        <a:rPr dirty="0" sz="1000" spc="80">
                          <a:latin typeface="Calibri"/>
                          <a:cs typeface="Calibri"/>
                        </a:rPr>
                        <a:t>atención,</a:t>
                      </a:r>
                      <a:r>
                        <a:rPr dirty="0" sz="1000" spc="1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20">
                          <a:latin typeface="Calibri"/>
                          <a:cs typeface="Calibri"/>
                        </a:rPr>
                        <a:t>con</a:t>
                      </a:r>
                      <a:r>
                        <a:rPr dirty="0" sz="1000" spc="1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14">
                          <a:latin typeface="Calibri"/>
                          <a:cs typeface="Calibri"/>
                        </a:rPr>
                        <a:t>impacto</a:t>
                      </a:r>
                      <a:r>
                        <a:rPr dirty="0" sz="1000" spc="1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75">
                          <a:latin typeface="Calibri"/>
                          <a:cs typeface="Calibri"/>
                        </a:rPr>
                        <a:t>positivo</a:t>
                      </a:r>
                      <a:r>
                        <a:rPr dirty="0" sz="1000" spc="120">
                          <a:latin typeface="Calibri"/>
                          <a:cs typeface="Calibri"/>
                        </a:rPr>
                        <a:t> en</a:t>
                      </a:r>
                      <a:r>
                        <a:rPr dirty="0" sz="1000" spc="1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60">
                          <a:latin typeface="Calibri"/>
                          <a:cs typeface="Calibri"/>
                        </a:rPr>
                        <a:t>el</a:t>
                      </a:r>
                      <a:r>
                        <a:rPr dirty="0" sz="1000" spc="1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10">
                          <a:latin typeface="Calibri"/>
                          <a:cs typeface="Calibri"/>
                        </a:rPr>
                        <a:t>cumplimiento </a:t>
                      </a:r>
                      <a:r>
                        <a:rPr dirty="0" sz="1000" spc="114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1000" spc="1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65">
                          <a:latin typeface="Calibri"/>
                          <a:cs typeface="Calibri"/>
                        </a:rPr>
                        <a:t>los</a:t>
                      </a:r>
                      <a:r>
                        <a:rPr dirty="0" sz="1000" spc="1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90">
                          <a:latin typeface="Calibri"/>
                          <a:cs typeface="Calibri"/>
                        </a:rPr>
                        <a:t>plazos</a:t>
                      </a:r>
                      <a:r>
                        <a:rPr dirty="0" sz="1000" spc="1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75">
                          <a:latin typeface="Calibri"/>
                          <a:cs typeface="Calibri"/>
                        </a:rPr>
                        <a:t>vertidos</a:t>
                      </a:r>
                      <a:r>
                        <a:rPr dirty="0" sz="1000" spc="1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90">
                          <a:latin typeface="Calibri"/>
                          <a:cs typeface="Calibri"/>
                        </a:rPr>
                        <a:t>por</a:t>
                      </a:r>
                      <a:r>
                        <a:rPr dirty="0" sz="1000" spc="1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60">
                          <a:latin typeface="Calibri"/>
                          <a:cs typeface="Calibri"/>
                        </a:rPr>
                        <a:t>el</a:t>
                      </a:r>
                      <a:r>
                        <a:rPr dirty="0" sz="1000" spc="1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85">
                          <a:latin typeface="Calibri"/>
                          <a:cs typeface="Calibri"/>
                        </a:rPr>
                        <a:t>legislador</a:t>
                      </a:r>
                      <a:r>
                        <a:rPr dirty="0" sz="1000" spc="1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20">
                          <a:latin typeface="Calibri"/>
                          <a:cs typeface="Calibri"/>
                        </a:rPr>
                        <a:t>en </a:t>
                      </a:r>
                      <a:r>
                        <a:rPr dirty="0" sz="1000" spc="60">
                          <a:latin typeface="Calibri"/>
                          <a:cs typeface="Calibri"/>
                        </a:rPr>
                        <a:t>el</a:t>
                      </a:r>
                      <a:r>
                        <a:rPr dirty="0" sz="1000" spc="1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05">
                          <a:latin typeface="Calibri"/>
                          <a:cs typeface="Calibri"/>
                        </a:rPr>
                        <a:t>código </a:t>
                      </a:r>
                      <a:r>
                        <a:rPr dirty="0" sz="1000" spc="85">
                          <a:latin typeface="Calibri"/>
                          <a:cs typeface="Calibri"/>
                        </a:rPr>
                        <a:t>procesal</a:t>
                      </a:r>
                      <a:r>
                        <a:rPr dirty="0" sz="1000" spc="4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00">
                          <a:latin typeface="Calibri"/>
                          <a:cs typeface="Calibri"/>
                        </a:rPr>
                        <a:t>penal</a:t>
                      </a:r>
                      <a:r>
                        <a:rPr dirty="0" sz="1000" spc="434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70">
                          <a:latin typeface="Calibri"/>
                          <a:cs typeface="Calibri"/>
                        </a:rPr>
                        <a:t>y</a:t>
                      </a:r>
                      <a:r>
                        <a:rPr dirty="0" sz="1000" spc="4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14">
                          <a:latin typeface="Calibri"/>
                          <a:cs typeface="Calibri"/>
                        </a:rPr>
                        <a:t>generando</a:t>
                      </a:r>
                      <a:r>
                        <a:rPr dirty="0" sz="1000" spc="4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75">
                          <a:latin typeface="Calibri"/>
                          <a:cs typeface="Calibri"/>
                        </a:rPr>
                        <a:t>la</a:t>
                      </a:r>
                      <a:r>
                        <a:rPr dirty="0" sz="1000" spc="434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75">
                          <a:latin typeface="Calibri"/>
                          <a:cs typeface="Calibri"/>
                        </a:rPr>
                        <a:t>sinergia,</a:t>
                      </a:r>
                      <a:r>
                        <a:rPr dirty="0" sz="1000" spc="434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14">
                          <a:latin typeface="Calibri"/>
                          <a:cs typeface="Calibri"/>
                        </a:rPr>
                        <a:t>con</a:t>
                      </a:r>
                      <a:r>
                        <a:rPr dirty="0" sz="1000" spc="4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40">
                          <a:latin typeface="Calibri"/>
                          <a:cs typeface="Calibri"/>
                        </a:rPr>
                        <a:t>los </a:t>
                      </a:r>
                      <a:r>
                        <a:rPr dirty="0" sz="1000" spc="90">
                          <a:latin typeface="Calibri"/>
                          <a:cs typeface="Calibri"/>
                        </a:rPr>
                        <a:t>operadores</a:t>
                      </a:r>
                      <a:r>
                        <a:rPr dirty="0" sz="1000" spc="7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85">
                          <a:latin typeface="Calibri"/>
                          <a:cs typeface="Calibri"/>
                        </a:rPr>
                        <a:t>del</a:t>
                      </a:r>
                      <a:r>
                        <a:rPr dirty="0" sz="1000" spc="7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00">
                          <a:latin typeface="Calibri"/>
                          <a:cs typeface="Calibri"/>
                        </a:rPr>
                        <a:t>sistema</a:t>
                      </a:r>
                      <a:r>
                        <a:rPr dirty="0" sz="1000" spc="7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14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1000" spc="5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60">
                          <a:latin typeface="Calibri"/>
                          <a:cs typeface="Calibri"/>
                        </a:rPr>
                        <a:t>justicia, </a:t>
                      </a:r>
                      <a:r>
                        <a:rPr dirty="0" sz="1000" spc="120">
                          <a:latin typeface="Calibri"/>
                          <a:cs typeface="Calibri"/>
                        </a:rPr>
                        <a:t>en</a:t>
                      </a:r>
                      <a:r>
                        <a:rPr dirty="0" sz="1000" spc="6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60">
                          <a:latin typeface="Calibri"/>
                          <a:cs typeface="Calibri"/>
                        </a:rPr>
                        <a:t>el</a:t>
                      </a:r>
                      <a:r>
                        <a:rPr dirty="0" sz="1000" spc="70">
                          <a:latin typeface="Calibri"/>
                          <a:cs typeface="Calibri"/>
                        </a:rPr>
                        <a:t> ejercicio</a:t>
                      </a:r>
                      <a:r>
                        <a:rPr dirty="0" sz="1000" spc="6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85">
                          <a:latin typeface="Calibri"/>
                          <a:cs typeface="Calibri"/>
                        </a:rPr>
                        <a:t>de </a:t>
                      </a:r>
                      <a:r>
                        <a:rPr dirty="0" sz="1000" spc="70">
                          <a:latin typeface="Calibri"/>
                          <a:cs typeface="Calibri"/>
                        </a:rPr>
                        <a:t>las</a:t>
                      </a:r>
                      <a:r>
                        <a:rPr dirty="0" sz="1000" spc="215">
                          <a:latin typeface="Calibri"/>
                          <a:cs typeface="Calibri"/>
                        </a:rPr>
                        <a:t>  </a:t>
                      </a:r>
                      <a:r>
                        <a:rPr dirty="0" sz="1000" spc="95">
                          <a:latin typeface="Calibri"/>
                          <a:cs typeface="Calibri"/>
                        </a:rPr>
                        <a:t>funciones</a:t>
                      </a:r>
                      <a:r>
                        <a:rPr dirty="0" sz="1000" spc="229">
                          <a:latin typeface="Calibri"/>
                          <a:cs typeface="Calibri"/>
                        </a:rPr>
                        <a:t>  </a:t>
                      </a:r>
                      <a:r>
                        <a:rPr dirty="0" sz="1000" spc="120">
                          <a:latin typeface="Calibri"/>
                          <a:cs typeface="Calibri"/>
                        </a:rPr>
                        <a:t>que</a:t>
                      </a:r>
                      <a:r>
                        <a:rPr dirty="0" sz="1000" spc="225">
                          <a:latin typeface="Calibri"/>
                          <a:cs typeface="Calibri"/>
                        </a:rPr>
                        <a:t>  </a:t>
                      </a:r>
                      <a:r>
                        <a:rPr dirty="0" sz="1000" spc="65">
                          <a:latin typeface="Calibri"/>
                          <a:cs typeface="Calibri"/>
                        </a:rPr>
                        <a:t>les</a:t>
                      </a:r>
                      <a:r>
                        <a:rPr dirty="0" sz="1000" spc="220">
                          <a:latin typeface="Calibri"/>
                          <a:cs typeface="Calibri"/>
                        </a:rPr>
                        <a:t>  </a:t>
                      </a:r>
                      <a:r>
                        <a:rPr dirty="0" sz="1000" spc="130">
                          <a:latin typeface="Calibri"/>
                          <a:cs typeface="Calibri"/>
                        </a:rPr>
                        <a:t>ha</a:t>
                      </a:r>
                      <a:r>
                        <a:rPr dirty="0" sz="1000" spc="225">
                          <a:latin typeface="Calibri"/>
                          <a:cs typeface="Calibri"/>
                        </a:rPr>
                        <a:t>  </a:t>
                      </a:r>
                      <a:r>
                        <a:rPr dirty="0" sz="1000" spc="114">
                          <a:latin typeface="Calibri"/>
                          <a:cs typeface="Calibri"/>
                        </a:rPr>
                        <a:t>asignado</a:t>
                      </a:r>
                      <a:r>
                        <a:rPr dirty="0" sz="1000" spc="220">
                          <a:latin typeface="Calibri"/>
                          <a:cs typeface="Calibri"/>
                        </a:rPr>
                        <a:t>  </a:t>
                      </a:r>
                      <a:r>
                        <a:rPr dirty="0" sz="1000" spc="75">
                          <a:latin typeface="Calibri"/>
                          <a:cs typeface="Calibri"/>
                        </a:rPr>
                        <a:t>la</a:t>
                      </a:r>
                      <a:r>
                        <a:rPr dirty="0" sz="1000" spc="220">
                          <a:latin typeface="Calibri"/>
                          <a:cs typeface="Calibri"/>
                        </a:rPr>
                        <a:t>  </a:t>
                      </a:r>
                      <a:r>
                        <a:rPr dirty="0" sz="1000" spc="120">
                          <a:latin typeface="Calibri"/>
                          <a:cs typeface="Calibri"/>
                        </a:rPr>
                        <a:t>norma </a:t>
                      </a:r>
                      <a:r>
                        <a:rPr dirty="0" sz="1000" spc="60">
                          <a:latin typeface="Calibri"/>
                          <a:cs typeface="Calibri"/>
                        </a:rPr>
                        <a:t>procesal.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39370">
                    <a:lnT w="12700">
                      <a:solidFill>
                        <a:srgbClr val="A4A4A4"/>
                      </a:solidFill>
                      <a:prstDash val="solid"/>
                    </a:lnT>
                    <a:solidFill>
                      <a:srgbClr val="A4A4A4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61925" marR="319405" indent="-127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dirty="0" sz="1200" spc="114">
                          <a:latin typeface="Calibri"/>
                          <a:cs typeface="Calibri"/>
                        </a:rPr>
                        <a:t>Dirección</a:t>
                      </a:r>
                      <a:r>
                        <a:rPr dirty="0" sz="1200" spc="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105">
                          <a:latin typeface="Calibri"/>
                          <a:cs typeface="Calibri"/>
                        </a:rPr>
                        <a:t>General</a:t>
                      </a:r>
                      <a:r>
                        <a:rPr dirty="0" sz="1200" spc="8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120">
                          <a:latin typeface="Calibri"/>
                          <a:cs typeface="Calibri"/>
                        </a:rPr>
                        <a:t>de Administración</a:t>
                      </a:r>
                      <a:r>
                        <a:rPr dirty="0" sz="1200" spc="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90">
                          <a:latin typeface="Calibri"/>
                          <a:cs typeface="Calibri"/>
                        </a:rPr>
                        <a:t>y</a:t>
                      </a:r>
                      <a:r>
                        <a:rPr dirty="0" sz="1200" spc="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90">
                          <a:latin typeface="Calibri"/>
                          <a:cs typeface="Calibri"/>
                        </a:rPr>
                        <a:t>Carrera </a:t>
                      </a:r>
                      <a:r>
                        <a:rPr dirty="0" sz="1200" spc="105">
                          <a:latin typeface="Calibri"/>
                          <a:cs typeface="Calibri"/>
                        </a:rPr>
                        <a:t>Judicial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38100">
                    <a:lnT w="12700">
                      <a:solidFill>
                        <a:srgbClr val="A4A4A4"/>
                      </a:solidFill>
                      <a:prstDash val="solid"/>
                    </a:lnT>
                    <a:solidFill>
                      <a:srgbClr val="A4A4A4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marR="8128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dirty="0" sz="1200" spc="105">
                          <a:latin typeface="Calibri"/>
                          <a:cs typeface="Calibri"/>
                        </a:rPr>
                        <a:t>RD$40,250,000.00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38100">
                    <a:lnT w="12700">
                      <a:solidFill>
                        <a:srgbClr val="A4A4A4"/>
                      </a:solidFill>
                      <a:prstDash val="solid"/>
                    </a:lnT>
                    <a:solidFill>
                      <a:srgbClr val="A4A4A4">
                        <a:alpha val="19999"/>
                      </a:srgbClr>
                    </a:solidFill>
                  </a:tcPr>
                </a:tc>
              </a:tr>
              <a:tr h="2224405">
                <a:tc>
                  <a:txBody>
                    <a:bodyPr/>
                    <a:lstStyle/>
                    <a:p>
                      <a:pPr algn="ctr" marL="88265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dirty="0" sz="1200" spc="10">
                          <a:latin typeface="Calibri"/>
                          <a:cs typeface="Calibri"/>
                        </a:rPr>
                        <a:t>2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38735"/>
                </a:tc>
                <a:tc>
                  <a:txBody>
                    <a:bodyPr/>
                    <a:lstStyle/>
                    <a:p>
                      <a:pPr marL="179070" marR="258445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dirty="0" sz="1200" spc="105">
                          <a:latin typeface="Calibri"/>
                          <a:cs typeface="Calibri"/>
                        </a:rPr>
                        <a:t>Modelo</a:t>
                      </a:r>
                      <a:r>
                        <a:rPr dirty="0" sz="1200" spc="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105">
                          <a:latin typeface="Calibri"/>
                          <a:cs typeface="Calibri"/>
                        </a:rPr>
                        <a:t>Operativo</a:t>
                      </a:r>
                      <a:r>
                        <a:rPr dirty="0" sz="1200" spc="6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90">
                          <a:latin typeface="Calibri"/>
                          <a:cs typeface="Calibri"/>
                        </a:rPr>
                        <a:t>y</a:t>
                      </a:r>
                      <a:r>
                        <a:rPr dirty="0" sz="1200" spc="6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130">
                          <a:latin typeface="Calibri"/>
                          <a:cs typeface="Calibri"/>
                        </a:rPr>
                        <a:t>Sistema</a:t>
                      </a:r>
                      <a:r>
                        <a:rPr dirty="0" sz="1200" spc="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95">
                          <a:latin typeface="Calibri"/>
                          <a:cs typeface="Calibri"/>
                        </a:rPr>
                        <a:t>Integral </a:t>
                      </a:r>
                      <a:r>
                        <a:rPr dirty="0" sz="1200" spc="145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1200" spc="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105">
                          <a:latin typeface="Calibri"/>
                          <a:cs typeface="Calibri"/>
                        </a:rPr>
                        <a:t>Gestión</a:t>
                      </a:r>
                      <a:r>
                        <a:rPr dirty="0" sz="1200" spc="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150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1200" spc="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80">
                          <a:latin typeface="Calibri"/>
                          <a:cs typeface="Calibri"/>
                        </a:rPr>
                        <a:t>la</a:t>
                      </a:r>
                      <a:r>
                        <a:rPr dirty="0" sz="1200" spc="5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80">
                          <a:latin typeface="Calibri"/>
                          <a:cs typeface="Calibri"/>
                        </a:rPr>
                        <a:t>Calidad*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38735"/>
                </a:tc>
                <a:tc>
                  <a:txBody>
                    <a:bodyPr/>
                    <a:lstStyle/>
                    <a:p>
                      <a:pPr algn="just" marL="127635" marR="11430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dirty="0" sz="1000" spc="95">
                          <a:latin typeface="Calibri"/>
                          <a:cs typeface="Calibri"/>
                        </a:rPr>
                        <a:t>Consiste</a:t>
                      </a:r>
                      <a:r>
                        <a:rPr dirty="0" sz="1000" spc="145">
                          <a:latin typeface="Calibri"/>
                          <a:cs typeface="Calibri"/>
                        </a:rPr>
                        <a:t>  </a:t>
                      </a:r>
                      <a:r>
                        <a:rPr dirty="0" sz="1000" spc="120">
                          <a:latin typeface="Calibri"/>
                          <a:cs typeface="Calibri"/>
                        </a:rPr>
                        <a:t>en</a:t>
                      </a:r>
                      <a:r>
                        <a:rPr dirty="0" sz="1000" spc="155">
                          <a:latin typeface="Calibri"/>
                          <a:cs typeface="Calibri"/>
                        </a:rPr>
                        <a:t>  </a:t>
                      </a:r>
                      <a:r>
                        <a:rPr dirty="0" sz="1000" spc="75">
                          <a:latin typeface="Calibri"/>
                          <a:cs typeface="Calibri"/>
                        </a:rPr>
                        <a:t>la</a:t>
                      </a:r>
                      <a:r>
                        <a:rPr dirty="0" sz="1000" spc="150">
                          <a:latin typeface="Calibri"/>
                          <a:cs typeface="Calibri"/>
                        </a:rPr>
                        <a:t>  </a:t>
                      </a:r>
                      <a:r>
                        <a:rPr dirty="0" sz="1000" spc="90">
                          <a:latin typeface="Calibri"/>
                          <a:cs typeface="Calibri"/>
                        </a:rPr>
                        <a:t>estandarización</a:t>
                      </a:r>
                      <a:r>
                        <a:rPr dirty="0" sz="1000" spc="155">
                          <a:latin typeface="Calibri"/>
                          <a:cs typeface="Calibri"/>
                        </a:rPr>
                        <a:t>  </a:t>
                      </a:r>
                      <a:r>
                        <a:rPr dirty="0" sz="1000" spc="114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1000" spc="155">
                          <a:latin typeface="Calibri"/>
                          <a:cs typeface="Calibri"/>
                        </a:rPr>
                        <a:t>  </a:t>
                      </a:r>
                      <a:r>
                        <a:rPr dirty="0" sz="1000" spc="65">
                          <a:latin typeface="Calibri"/>
                          <a:cs typeface="Calibri"/>
                        </a:rPr>
                        <a:t>los</a:t>
                      </a:r>
                      <a:r>
                        <a:rPr dirty="0" sz="1000" spc="150">
                          <a:latin typeface="Calibri"/>
                          <a:cs typeface="Calibri"/>
                        </a:rPr>
                        <a:t>  </a:t>
                      </a:r>
                      <a:r>
                        <a:rPr dirty="0" sz="1000" spc="85">
                          <a:latin typeface="Calibri"/>
                          <a:cs typeface="Calibri"/>
                        </a:rPr>
                        <a:t>procesos </a:t>
                      </a:r>
                      <a:r>
                        <a:rPr dirty="0" sz="1000" spc="110">
                          <a:latin typeface="Calibri"/>
                          <a:cs typeface="Calibri"/>
                        </a:rPr>
                        <a:t>mediante</a:t>
                      </a:r>
                      <a:r>
                        <a:rPr dirty="0" sz="1000" spc="180">
                          <a:latin typeface="Calibri"/>
                          <a:cs typeface="Calibri"/>
                        </a:rPr>
                        <a:t>  </a:t>
                      </a:r>
                      <a:r>
                        <a:rPr dirty="0" sz="1000" spc="75">
                          <a:latin typeface="Calibri"/>
                          <a:cs typeface="Calibri"/>
                        </a:rPr>
                        <a:t>la</a:t>
                      </a:r>
                      <a:r>
                        <a:rPr dirty="0" sz="1000" spc="180">
                          <a:latin typeface="Calibri"/>
                          <a:cs typeface="Calibri"/>
                        </a:rPr>
                        <a:t>  </a:t>
                      </a:r>
                      <a:r>
                        <a:rPr dirty="0" sz="1000" spc="85">
                          <a:latin typeface="Calibri"/>
                          <a:cs typeface="Calibri"/>
                        </a:rPr>
                        <a:t>definición</a:t>
                      </a:r>
                      <a:r>
                        <a:rPr dirty="0" sz="1000" spc="180">
                          <a:latin typeface="Calibri"/>
                          <a:cs typeface="Calibri"/>
                        </a:rPr>
                        <a:t>  </a:t>
                      </a:r>
                      <a:r>
                        <a:rPr dirty="0" sz="1000" spc="85">
                          <a:latin typeface="Calibri"/>
                          <a:cs typeface="Calibri"/>
                        </a:rPr>
                        <a:t>del</a:t>
                      </a:r>
                      <a:r>
                        <a:rPr dirty="0" sz="1000" spc="180">
                          <a:latin typeface="Calibri"/>
                          <a:cs typeface="Calibri"/>
                        </a:rPr>
                        <a:t>  </a:t>
                      </a:r>
                      <a:r>
                        <a:rPr dirty="0" sz="1000" spc="120">
                          <a:latin typeface="Calibri"/>
                          <a:cs typeface="Calibri"/>
                        </a:rPr>
                        <a:t>método</a:t>
                      </a:r>
                      <a:r>
                        <a:rPr dirty="0" sz="1000" spc="180">
                          <a:latin typeface="Calibri"/>
                          <a:cs typeface="Calibri"/>
                        </a:rPr>
                        <a:t>  </a:t>
                      </a:r>
                      <a:r>
                        <a:rPr dirty="0" sz="1000" spc="114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1000" spc="185">
                          <a:latin typeface="Calibri"/>
                          <a:cs typeface="Calibri"/>
                        </a:rPr>
                        <a:t>  </a:t>
                      </a:r>
                      <a:r>
                        <a:rPr dirty="0" sz="1000" spc="70">
                          <a:latin typeface="Calibri"/>
                          <a:cs typeface="Calibri"/>
                        </a:rPr>
                        <a:t>trabajo </a:t>
                      </a:r>
                      <a:r>
                        <a:rPr dirty="0" sz="1000" spc="95">
                          <a:latin typeface="Calibri"/>
                          <a:cs typeface="Calibri"/>
                        </a:rPr>
                        <a:t>(procedimiento</a:t>
                      </a:r>
                      <a:r>
                        <a:rPr dirty="0" sz="1000" spc="250">
                          <a:latin typeface="Calibri"/>
                          <a:cs typeface="Calibri"/>
                        </a:rPr>
                        <a:t>  </a:t>
                      </a:r>
                      <a:r>
                        <a:rPr dirty="0" sz="1000" spc="80">
                          <a:latin typeface="Calibri"/>
                          <a:cs typeface="Calibri"/>
                        </a:rPr>
                        <a:t>operativo</a:t>
                      </a:r>
                      <a:r>
                        <a:rPr dirty="0" sz="1000" spc="245">
                          <a:latin typeface="Calibri"/>
                          <a:cs typeface="Calibri"/>
                        </a:rPr>
                        <a:t>  </a:t>
                      </a:r>
                      <a:r>
                        <a:rPr dirty="0" sz="1000" spc="80">
                          <a:latin typeface="Calibri"/>
                          <a:cs typeface="Calibri"/>
                        </a:rPr>
                        <a:t>estándar,</a:t>
                      </a:r>
                      <a:r>
                        <a:rPr dirty="0" sz="1000" spc="250">
                          <a:latin typeface="Calibri"/>
                          <a:cs typeface="Calibri"/>
                        </a:rPr>
                        <a:t>  </a:t>
                      </a:r>
                      <a:r>
                        <a:rPr dirty="0" sz="1000" spc="60">
                          <a:latin typeface="Calibri"/>
                          <a:cs typeface="Calibri"/>
                        </a:rPr>
                        <a:t>instructivos, </a:t>
                      </a:r>
                      <a:r>
                        <a:rPr dirty="0" sz="1000" spc="65">
                          <a:latin typeface="Calibri"/>
                          <a:cs typeface="Calibri"/>
                        </a:rPr>
                        <a:t>protocolos),</a:t>
                      </a:r>
                      <a:r>
                        <a:rPr dirty="0" sz="1000" spc="450">
                          <a:latin typeface="Calibri"/>
                          <a:cs typeface="Calibri"/>
                        </a:rPr>
                        <a:t>  </a:t>
                      </a:r>
                      <a:r>
                        <a:rPr dirty="0" sz="1000" spc="90">
                          <a:latin typeface="Calibri"/>
                          <a:cs typeface="Calibri"/>
                        </a:rPr>
                        <a:t>estructura</a:t>
                      </a:r>
                      <a:r>
                        <a:rPr dirty="0" sz="1000" spc="455">
                          <a:latin typeface="Calibri"/>
                          <a:cs typeface="Calibri"/>
                        </a:rPr>
                        <a:t>  </a:t>
                      </a:r>
                      <a:r>
                        <a:rPr dirty="0" sz="1000" spc="80">
                          <a:latin typeface="Calibri"/>
                          <a:cs typeface="Calibri"/>
                        </a:rPr>
                        <a:t>organizativa,</a:t>
                      </a:r>
                      <a:r>
                        <a:rPr dirty="0" sz="1000" spc="459">
                          <a:latin typeface="Calibri"/>
                          <a:cs typeface="Calibri"/>
                        </a:rPr>
                        <a:t>  </a:t>
                      </a:r>
                      <a:r>
                        <a:rPr dirty="0" sz="1000" spc="65">
                          <a:latin typeface="Calibri"/>
                          <a:cs typeface="Calibri"/>
                        </a:rPr>
                        <a:t>espacios, </a:t>
                      </a:r>
                      <a:r>
                        <a:rPr dirty="0" sz="1000" spc="85">
                          <a:latin typeface="Calibri"/>
                          <a:cs typeface="Calibri"/>
                        </a:rPr>
                        <a:t>herramientas,</a:t>
                      </a:r>
                      <a:r>
                        <a:rPr dirty="0" sz="1000" spc="170">
                          <a:latin typeface="Calibri"/>
                          <a:cs typeface="Calibri"/>
                        </a:rPr>
                        <a:t>  </a:t>
                      </a:r>
                      <a:r>
                        <a:rPr dirty="0" sz="1000" spc="80">
                          <a:latin typeface="Calibri"/>
                          <a:cs typeface="Calibri"/>
                        </a:rPr>
                        <a:t>indicadores,</a:t>
                      </a:r>
                      <a:r>
                        <a:rPr dirty="0" sz="1000" spc="175">
                          <a:latin typeface="Calibri"/>
                          <a:cs typeface="Calibri"/>
                        </a:rPr>
                        <a:t>  </a:t>
                      </a:r>
                      <a:r>
                        <a:rPr dirty="0" sz="1000" spc="100">
                          <a:latin typeface="Calibri"/>
                          <a:cs typeface="Calibri"/>
                        </a:rPr>
                        <a:t>acuerdos</a:t>
                      </a:r>
                      <a:r>
                        <a:rPr dirty="0" sz="1000" spc="175">
                          <a:latin typeface="Calibri"/>
                          <a:cs typeface="Calibri"/>
                        </a:rPr>
                        <a:t>  </a:t>
                      </a:r>
                      <a:r>
                        <a:rPr dirty="0" sz="1000" spc="114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1000" spc="175">
                          <a:latin typeface="Calibri"/>
                          <a:cs typeface="Calibri"/>
                        </a:rPr>
                        <a:t>  </a:t>
                      </a:r>
                      <a:r>
                        <a:rPr dirty="0" sz="1000" spc="45">
                          <a:latin typeface="Calibri"/>
                          <a:cs typeface="Calibri"/>
                        </a:rPr>
                        <a:t>servicio, </a:t>
                      </a:r>
                      <a:r>
                        <a:rPr dirty="0" sz="1000" spc="100">
                          <a:latin typeface="Calibri"/>
                          <a:cs typeface="Calibri"/>
                        </a:rPr>
                        <a:t>acuerdos</a:t>
                      </a:r>
                      <a:r>
                        <a:rPr dirty="0" sz="1000" spc="330">
                          <a:latin typeface="Calibri"/>
                          <a:cs typeface="Calibri"/>
                        </a:rPr>
                        <a:t>   </a:t>
                      </a:r>
                      <a:r>
                        <a:rPr dirty="0" sz="1000" spc="114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1000" spc="335">
                          <a:latin typeface="Calibri"/>
                          <a:cs typeface="Calibri"/>
                        </a:rPr>
                        <a:t>   </a:t>
                      </a:r>
                      <a:r>
                        <a:rPr dirty="0" sz="1000" spc="80">
                          <a:latin typeface="Calibri"/>
                          <a:cs typeface="Calibri"/>
                        </a:rPr>
                        <a:t>operación;</a:t>
                      </a:r>
                      <a:r>
                        <a:rPr dirty="0" sz="1000" spc="330">
                          <a:latin typeface="Calibri"/>
                          <a:cs typeface="Calibri"/>
                        </a:rPr>
                        <a:t>   </a:t>
                      </a:r>
                      <a:r>
                        <a:rPr dirty="0" sz="1000" spc="75">
                          <a:latin typeface="Calibri"/>
                          <a:cs typeface="Calibri"/>
                        </a:rPr>
                        <a:t>la</a:t>
                      </a:r>
                      <a:r>
                        <a:rPr dirty="0" sz="1000" spc="330">
                          <a:latin typeface="Calibri"/>
                          <a:cs typeface="Calibri"/>
                        </a:rPr>
                        <a:t>   </a:t>
                      </a:r>
                      <a:r>
                        <a:rPr dirty="0" sz="1000" spc="85">
                          <a:latin typeface="Calibri"/>
                          <a:cs typeface="Calibri"/>
                        </a:rPr>
                        <a:t>definición</a:t>
                      </a:r>
                      <a:r>
                        <a:rPr dirty="0" sz="1000" spc="330">
                          <a:latin typeface="Calibri"/>
                          <a:cs typeface="Calibri"/>
                        </a:rPr>
                        <a:t>   </a:t>
                      </a:r>
                      <a:r>
                        <a:rPr dirty="0" sz="1000" spc="30">
                          <a:latin typeface="Calibri"/>
                          <a:cs typeface="Calibri"/>
                        </a:rPr>
                        <a:t>e </a:t>
                      </a:r>
                      <a:r>
                        <a:rPr dirty="0" sz="1000" spc="114">
                          <a:latin typeface="Calibri"/>
                          <a:cs typeface="Calibri"/>
                        </a:rPr>
                        <a:t>implementación</a:t>
                      </a:r>
                      <a:r>
                        <a:rPr dirty="0" sz="1000" spc="28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85">
                          <a:latin typeface="Calibri"/>
                          <a:cs typeface="Calibri"/>
                        </a:rPr>
                        <a:t>del</a:t>
                      </a:r>
                      <a:r>
                        <a:rPr dirty="0" sz="1000" spc="29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00">
                          <a:latin typeface="Calibri"/>
                          <a:cs typeface="Calibri"/>
                        </a:rPr>
                        <a:t>monitoreo</a:t>
                      </a:r>
                      <a:r>
                        <a:rPr dirty="0" sz="1000" spc="27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70">
                          <a:latin typeface="Calibri"/>
                          <a:cs typeface="Calibri"/>
                        </a:rPr>
                        <a:t>y</a:t>
                      </a:r>
                      <a:r>
                        <a:rPr dirty="0" sz="1000" spc="29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10">
                          <a:latin typeface="Calibri"/>
                          <a:cs typeface="Calibri"/>
                        </a:rPr>
                        <a:t>seguimiento</a:t>
                      </a:r>
                      <a:r>
                        <a:rPr dirty="0" sz="1000" spc="29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85">
                          <a:latin typeface="Calibri"/>
                          <a:cs typeface="Calibri"/>
                        </a:rPr>
                        <a:t>de </a:t>
                      </a:r>
                      <a:r>
                        <a:rPr dirty="0" sz="1000" spc="65">
                          <a:latin typeface="Calibri"/>
                          <a:cs typeface="Calibri"/>
                        </a:rPr>
                        <a:t>los</a:t>
                      </a:r>
                      <a:r>
                        <a:rPr dirty="0" sz="1000" spc="27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80">
                          <a:latin typeface="Calibri"/>
                          <a:cs typeface="Calibri"/>
                        </a:rPr>
                        <a:t>estándares;</a:t>
                      </a:r>
                      <a:r>
                        <a:rPr dirty="0" sz="1000" spc="27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65">
                          <a:latin typeface="Calibri"/>
                          <a:cs typeface="Calibri"/>
                        </a:rPr>
                        <a:t>el</a:t>
                      </a:r>
                      <a:r>
                        <a:rPr dirty="0" sz="1000" spc="27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00">
                          <a:latin typeface="Calibri"/>
                          <a:cs typeface="Calibri"/>
                        </a:rPr>
                        <a:t>diseño</a:t>
                      </a:r>
                      <a:r>
                        <a:rPr dirty="0" sz="1000" spc="28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95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z="1000" spc="27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14">
                          <a:latin typeface="Calibri"/>
                          <a:cs typeface="Calibri"/>
                        </a:rPr>
                        <a:t>implementación</a:t>
                      </a:r>
                      <a:r>
                        <a:rPr dirty="0" sz="1000" spc="29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20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1000" spc="28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35">
                          <a:latin typeface="Calibri"/>
                          <a:cs typeface="Calibri"/>
                        </a:rPr>
                        <a:t>la </a:t>
                      </a:r>
                      <a:r>
                        <a:rPr dirty="0" sz="1000" spc="95">
                          <a:latin typeface="Calibri"/>
                          <a:cs typeface="Calibri"/>
                        </a:rPr>
                        <a:t>gestión</a:t>
                      </a:r>
                      <a:r>
                        <a:rPr dirty="0" sz="1000" spc="275">
                          <a:latin typeface="Calibri"/>
                          <a:cs typeface="Calibri"/>
                        </a:rPr>
                        <a:t>   </a:t>
                      </a:r>
                      <a:r>
                        <a:rPr dirty="0" sz="1000" spc="114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1000" spc="285">
                          <a:latin typeface="Calibri"/>
                          <a:cs typeface="Calibri"/>
                        </a:rPr>
                        <a:t>   </a:t>
                      </a:r>
                      <a:r>
                        <a:rPr dirty="0" sz="1000" spc="120">
                          <a:latin typeface="Calibri"/>
                          <a:cs typeface="Calibri"/>
                        </a:rPr>
                        <a:t>no</a:t>
                      </a:r>
                      <a:r>
                        <a:rPr dirty="0" sz="1000" spc="275">
                          <a:latin typeface="Calibri"/>
                          <a:cs typeface="Calibri"/>
                        </a:rPr>
                        <a:t>   </a:t>
                      </a:r>
                      <a:r>
                        <a:rPr dirty="0" sz="1000" spc="105">
                          <a:latin typeface="Calibri"/>
                          <a:cs typeface="Calibri"/>
                        </a:rPr>
                        <a:t>conformidades</a:t>
                      </a:r>
                      <a:r>
                        <a:rPr dirty="0" sz="1000" spc="275">
                          <a:latin typeface="Calibri"/>
                          <a:cs typeface="Calibri"/>
                        </a:rPr>
                        <a:t>   </a:t>
                      </a:r>
                      <a:r>
                        <a:rPr dirty="0" sz="1000" spc="80">
                          <a:latin typeface="Calibri"/>
                          <a:cs typeface="Calibri"/>
                        </a:rPr>
                        <a:t>(incidencias </a:t>
                      </a:r>
                      <a:r>
                        <a:rPr dirty="0" sz="1000" spc="70">
                          <a:latin typeface="Calibri"/>
                          <a:cs typeface="Calibri"/>
                        </a:rPr>
                        <a:t>operativas,</a:t>
                      </a:r>
                      <a:r>
                        <a:rPr dirty="0" sz="1000" spc="440">
                          <a:latin typeface="Calibri"/>
                          <a:cs typeface="Calibri"/>
                        </a:rPr>
                        <a:t>  </a:t>
                      </a:r>
                      <a:r>
                        <a:rPr dirty="0" sz="1000" spc="75">
                          <a:latin typeface="Calibri"/>
                          <a:cs typeface="Calibri"/>
                        </a:rPr>
                        <a:t>quejas,</a:t>
                      </a:r>
                      <a:r>
                        <a:rPr dirty="0" sz="1000" spc="445">
                          <a:latin typeface="Calibri"/>
                          <a:cs typeface="Calibri"/>
                        </a:rPr>
                        <a:t>  </a:t>
                      </a:r>
                      <a:r>
                        <a:rPr dirty="0" sz="1000" spc="90">
                          <a:latin typeface="Calibri"/>
                          <a:cs typeface="Calibri"/>
                        </a:rPr>
                        <a:t>reclamaciones,</a:t>
                      </a:r>
                      <a:r>
                        <a:rPr dirty="0" sz="1000" spc="445">
                          <a:latin typeface="Calibri"/>
                          <a:cs typeface="Calibri"/>
                        </a:rPr>
                        <a:t>  </a:t>
                      </a:r>
                      <a:r>
                        <a:rPr dirty="0" sz="1000" spc="95">
                          <a:latin typeface="Calibri"/>
                          <a:cs typeface="Calibri"/>
                        </a:rPr>
                        <a:t>sugerencia </a:t>
                      </a:r>
                      <a:r>
                        <a:rPr dirty="0" sz="1000" spc="110">
                          <a:latin typeface="Calibri"/>
                          <a:cs typeface="Calibri"/>
                        </a:rPr>
                        <a:t>denuncias</a:t>
                      </a:r>
                      <a:r>
                        <a:rPr dirty="0" sz="1000" spc="4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70">
                          <a:latin typeface="Calibri"/>
                          <a:cs typeface="Calibri"/>
                        </a:rPr>
                        <a:t>y</a:t>
                      </a:r>
                      <a:r>
                        <a:rPr dirty="0" sz="1000" spc="4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75">
                          <a:latin typeface="Calibri"/>
                          <a:cs typeface="Calibri"/>
                        </a:rPr>
                        <a:t>hallazgos);</a:t>
                      </a:r>
                      <a:r>
                        <a:rPr dirty="0" sz="1000" spc="4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75">
                          <a:latin typeface="Calibri"/>
                          <a:cs typeface="Calibri"/>
                        </a:rPr>
                        <a:t>la</a:t>
                      </a:r>
                      <a:r>
                        <a:rPr dirty="0" sz="1000" spc="4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00">
                          <a:latin typeface="Calibri"/>
                          <a:cs typeface="Calibri"/>
                        </a:rPr>
                        <a:t>gestión</a:t>
                      </a:r>
                      <a:r>
                        <a:rPr dirty="0" sz="1000" spc="4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14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1000" spc="4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00">
                          <a:latin typeface="Calibri"/>
                          <a:cs typeface="Calibri"/>
                        </a:rPr>
                        <a:t>planes</a:t>
                      </a:r>
                      <a:r>
                        <a:rPr dirty="0" sz="1000" spc="4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85">
                          <a:latin typeface="Calibri"/>
                          <a:cs typeface="Calibri"/>
                        </a:rPr>
                        <a:t>de </a:t>
                      </a:r>
                      <a:r>
                        <a:rPr dirty="0" sz="1000" spc="100">
                          <a:latin typeface="Calibri"/>
                          <a:cs typeface="Calibri"/>
                        </a:rPr>
                        <a:t>acción</a:t>
                      </a:r>
                      <a:r>
                        <a:rPr dirty="0" sz="1000" spc="2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00">
                          <a:latin typeface="Calibri"/>
                          <a:cs typeface="Calibri"/>
                        </a:rPr>
                        <a:t>para</a:t>
                      </a:r>
                      <a:r>
                        <a:rPr dirty="0" sz="1000" spc="2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70">
                          <a:latin typeface="Calibri"/>
                          <a:cs typeface="Calibri"/>
                        </a:rPr>
                        <a:t>la</a:t>
                      </a:r>
                      <a:r>
                        <a:rPr dirty="0" sz="1000" spc="2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90">
                          <a:latin typeface="Calibri"/>
                          <a:cs typeface="Calibri"/>
                        </a:rPr>
                        <a:t>corrección</a:t>
                      </a:r>
                      <a:r>
                        <a:rPr dirty="0" sz="1000" spc="2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85">
                          <a:latin typeface="Calibri"/>
                          <a:cs typeface="Calibri"/>
                        </a:rPr>
                        <a:t>o</a:t>
                      </a:r>
                      <a:r>
                        <a:rPr dirty="0" sz="1000" spc="229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75">
                          <a:latin typeface="Calibri"/>
                          <a:cs typeface="Calibri"/>
                        </a:rPr>
                        <a:t>mejora,</a:t>
                      </a:r>
                      <a:r>
                        <a:rPr dirty="0" sz="1000" spc="2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20">
                          <a:latin typeface="Calibri"/>
                          <a:cs typeface="Calibri"/>
                        </a:rPr>
                        <a:t>que</a:t>
                      </a:r>
                      <a:r>
                        <a:rPr dirty="0" sz="1000" spc="2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00">
                          <a:latin typeface="Calibri"/>
                          <a:cs typeface="Calibri"/>
                        </a:rPr>
                        <a:t>permitan </a:t>
                      </a:r>
                      <a:r>
                        <a:rPr dirty="0" sz="1000" spc="85">
                          <a:latin typeface="Calibri"/>
                          <a:cs typeface="Calibri"/>
                        </a:rPr>
                        <a:t>lograr</a:t>
                      </a:r>
                      <a:r>
                        <a:rPr dirty="0" sz="1000" spc="9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40">
                          <a:latin typeface="Calibri"/>
                          <a:cs typeface="Calibri"/>
                        </a:rPr>
                        <a:t>un</a:t>
                      </a:r>
                      <a:r>
                        <a:rPr dirty="0" sz="1000" spc="8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70">
                          <a:latin typeface="Calibri"/>
                          <a:cs typeface="Calibri"/>
                        </a:rPr>
                        <a:t>servicio</a:t>
                      </a:r>
                      <a:r>
                        <a:rPr dirty="0" sz="1000" spc="7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80">
                          <a:latin typeface="Calibri"/>
                          <a:cs typeface="Calibri"/>
                        </a:rPr>
                        <a:t>judicial</a:t>
                      </a:r>
                      <a:r>
                        <a:rPr dirty="0" sz="1000" spc="9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45">
                          <a:latin typeface="Calibri"/>
                          <a:cs typeface="Calibri"/>
                        </a:rPr>
                        <a:t>más</a:t>
                      </a:r>
                      <a:r>
                        <a:rPr dirty="0" sz="1000" spc="9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75">
                          <a:latin typeface="Calibri"/>
                          <a:cs typeface="Calibri"/>
                        </a:rPr>
                        <a:t>accesible,</a:t>
                      </a:r>
                      <a:r>
                        <a:rPr dirty="0" sz="1000" spc="100">
                          <a:latin typeface="Calibri"/>
                          <a:cs typeface="Calibri"/>
                        </a:rPr>
                        <a:t> oportuno</a:t>
                      </a:r>
                      <a:r>
                        <a:rPr dirty="0" sz="1000" spc="9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20">
                          <a:latin typeface="Calibri"/>
                          <a:cs typeface="Calibri"/>
                        </a:rPr>
                        <a:t>y </a:t>
                      </a:r>
                      <a:r>
                        <a:rPr dirty="0" sz="1000" spc="70">
                          <a:latin typeface="Calibri"/>
                          <a:cs typeface="Calibri"/>
                        </a:rPr>
                        <a:t>transparente.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39370"/>
                </a:tc>
                <a:tc>
                  <a:txBody>
                    <a:bodyPr/>
                    <a:lstStyle/>
                    <a:p>
                      <a:pPr marL="697230" marR="278765" indent="-576580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dirty="0" sz="1200" spc="114">
                          <a:latin typeface="Calibri"/>
                          <a:cs typeface="Calibri"/>
                        </a:rPr>
                        <a:t>Dirección</a:t>
                      </a:r>
                      <a:r>
                        <a:rPr dirty="0" sz="1200" spc="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145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1200" spc="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95">
                          <a:latin typeface="Calibri"/>
                          <a:cs typeface="Calibri"/>
                        </a:rPr>
                        <a:t>Planificación </a:t>
                      </a:r>
                      <a:r>
                        <a:rPr dirty="0" sz="1200" spc="85">
                          <a:latin typeface="Calibri"/>
                          <a:cs typeface="Calibri"/>
                        </a:rPr>
                        <a:t>Desarrollo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38735"/>
                </a:tc>
                <a:tc>
                  <a:txBody>
                    <a:bodyPr/>
                    <a:lstStyle/>
                    <a:p>
                      <a:pPr algn="r" marR="82550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dirty="0" sz="1200" spc="95">
                          <a:latin typeface="Calibri"/>
                          <a:cs typeface="Calibri"/>
                        </a:rPr>
                        <a:t>RD$9,850,096.00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38735"/>
                </a:tc>
              </a:tr>
              <a:tr h="1158240">
                <a:tc>
                  <a:txBody>
                    <a:bodyPr/>
                    <a:lstStyle/>
                    <a:p>
                      <a:pPr algn="ctr" marL="86995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dirty="0" sz="1200" spc="5">
                          <a:latin typeface="Calibri"/>
                          <a:cs typeface="Calibri"/>
                        </a:rPr>
                        <a:t>3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38735"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A4A4A4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7907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dirty="0" sz="1200" spc="110">
                          <a:latin typeface="Calibri"/>
                          <a:cs typeface="Calibri"/>
                        </a:rPr>
                        <a:t>Tratamiento</a:t>
                      </a:r>
                      <a:r>
                        <a:rPr dirty="0" sz="1200" spc="7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105">
                          <a:latin typeface="Calibri"/>
                          <a:cs typeface="Calibri"/>
                        </a:rPr>
                        <a:t>bajo</a:t>
                      </a:r>
                      <a:r>
                        <a:rPr dirty="0" sz="1200" spc="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114">
                          <a:latin typeface="Calibri"/>
                          <a:cs typeface="Calibri"/>
                        </a:rPr>
                        <a:t>Supervisión</a:t>
                      </a:r>
                      <a:r>
                        <a:rPr dirty="0" sz="1200" spc="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75">
                          <a:latin typeface="Calibri"/>
                          <a:cs typeface="Calibri"/>
                        </a:rPr>
                        <a:t>Judicial*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37465"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A4A4A4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just" marL="127635" marR="11303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000" spc="85">
                          <a:latin typeface="Calibri"/>
                          <a:cs typeface="Calibri"/>
                        </a:rPr>
                        <a:t>Aplicar</a:t>
                      </a:r>
                      <a:r>
                        <a:rPr dirty="0" sz="1000" spc="6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45">
                          <a:latin typeface="Calibri"/>
                          <a:cs typeface="Calibri"/>
                        </a:rPr>
                        <a:t>un</a:t>
                      </a:r>
                      <a:r>
                        <a:rPr dirty="0" sz="1000" spc="6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95">
                          <a:latin typeface="Calibri"/>
                          <a:cs typeface="Calibri"/>
                        </a:rPr>
                        <a:t>abordaje</a:t>
                      </a:r>
                      <a:r>
                        <a:rPr dirty="0" sz="1000" spc="8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90">
                          <a:latin typeface="Calibri"/>
                          <a:cs typeface="Calibri"/>
                        </a:rPr>
                        <a:t>integral</a:t>
                      </a:r>
                      <a:r>
                        <a:rPr dirty="0" sz="1000" spc="7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00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1000" spc="6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75">
                          <a:latin typeface="Calibri"/>
                          <a:cs typeface="Calibri"/>
                        </a:rPr>
                        <a:t>través </a:t>
                      </a:r>
                      <a:r>
                        <a:rPr dirty="0" sz="1000" spc="114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1000" spc="7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40">
                          <a:latin typeface="Calibri"/>
                          <a:cs typeface="Calibri"/>
                        </a:rPr>
                        <a:t>un</a:t>
                      </a:r>
                      <a:r>
                        <a:rPr dirty="0" sz="1000" spc="6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90">
                          <a:latin typeface="Calibri"/>
                          <a:cs typeface="Calibri"/>
                        </a:rPr>
                        <a:t>enfoque </a:t>
                      </a:r>
                      <a:r>
                        <a:rPr dirty="0" sz="1000" spc="60">
                          <a:latin typeface="Calibri"/>
                          <a:cs typeface="Calibri"/>
                        </a:rPr>
                        <a:t>jurídico,</a:t>
                      </a:r>
                      <a:r>
                        <a:rPr dirty="0" sz="1000" spc="459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90">
                          <a:latin typeface="Calibri"/>
                          <a:cs typeface="Calibri"/>
                        </a:rPr>
                        <a:t>terapéutico</a:t>
                      </a:r>
                      <a:r>
                        <a:rPr dirty="0" sz="1000" spc="4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70">
                          <a:latin typeface="Calibri"/>
                          <a:cs typeface="Calibri"/>
                        </a:rPr>
                        <a:t>y</a:t>
                      </a:r>
                      <a:r>
                        <a:rPr dirty="0" sz="1000" spc="46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14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1000" spc="4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00">
                          <a:latin typeface="Calibri"/>
                          <a:cs typeface="Calibri"/>
                        </a:rPr>
                        <a:t>salud</a:t>
                      </a:r>
                      <a:r>
                        <a:rPr dirty="0" sz="1000" spc="45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00">
                          <a:latin typeface="Calibri"/>
                          <a:cs typeface="Calibri"/>
                        </a:rPr>
                        <a:t>para</a:t>
                      </a:r>
                      <a:r>
                        <a:rPr dirty="0" sz="1000" spc="4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60">
                          <a:latin typeface="Calibri"/>
                          <a:cs typeface="Calibri"/>
                        </a:rPr>
                        <a:t>el</a:t>
                      </a:r>
                      <a:r>
                        <a:rPr dirty="0" sz="1000" spc="45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05">
                          <a:latin typeface="Calibri"/>
                          <a:cs typeface="Calibri"/>
                        </a:rPr>
                        <a:t>manejo </a:t>
                      </a:r>
                      <a:r>
                        <a:rPr dirty="0" sz="1000" spc="90">
                          <a:latin typeface="Calibri"/>
                          <a:cs typeface="Calibri"/>
                        </a:rPr>
                        <a:t>diferenciado</a:t>
                      </a:r>
                      <a:r>
                        <a:rPr dirty="0" sz="1000" spc="315">
                          <a:latin typeface="Calibri"/>
                          <a:cs typeface="Calibri"/>
                        </a:rPr>
                        <a:t>   </a:t>
                      </a:r>
                      <a:r>
                        <a:rPr dirty="0" sz="1000" spc="114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1000" spc="320">
                          <a:latin typeface="Calibri"/>
                          <a:cs typeface="Calibri"/>
                        </a:rPr>
                        <a:t>   </a:t>
                      </a:r>
                      <a:r>
                        <a:rPr dirty="0" sz="1000" spc="65">
                          <a:latin typeface="Calibri"/>
                          <a:cs typeface="Calibri"/>
                        </a:rPr>
                        <a:t>los</a:t>
                      </a:r>
                      <a:r>
                        <a:rPr dirty="0" sz="1000" spc="320">
                          <a:latin typeface="Calibri"/>
                          <a:cs typeface="Calibri"/>
                        </a:rPr>
                        <a:t>   </a:t>
                      </a:r>
                      <a:r>
                        <a:rPr dirty="0" sz="1000" spc="95">
                          <a:latin typeface="Calibri"/>
                          <a:cs typeface="Calibri"/>
                        </a:rPr>
                        <a:t>casos</a:t>
                      </a:r>
                      <a:r>
                        <a:rPr dirty="0" sz="1000" spc="320">
                          <a:latin typeface="Calibri"/>
                          <a:cs typeface="Calibri"/>
                        </a:rPr>
                        <a:t>   </a:t>
                      </a:r>
                      <a:r>
                        <a:rPr dirty="0" sz="1000" spc="114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1000" spc="320">
                          <a:latin typeface="Calibri"/>
                          <a:cs typeface="Calibri"/>
                        </a:rPr>
                        <a:t>   </a:t>
                      </a:r>
                      <a:r>
                        <a:rPr dirty="0" sz="1000" spc="70">
                          <a:latin typeface="Calibri"/>
                          <a:cs typeface="Calibri"/>
                        </a:rPr>
                        <a:t>personas, </a:t>
                      </a:r>
                      <a:r>
                        <a:rPr dirty="0" sz="1000" spc="125">
                          <a:latin typeface="Calibri"/>
                          <a:cs typeface="Calibri"/>
                        </a:rPr>
                        <a:t>que</a:t>
                      </a:r>
                      <a:r>
                        <a:rPr dirty="0" sz="1000" spc="229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05">
                          <a:latin typeface="Calibri"/>
                          <a:cs typeface="Calibri"/>
                        </a:rPr>
                        <a:t>producto</a:t>
                      </a:r>
                      <a:r>
                        <a:rPr dirty="0" sz="1000" spc="229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90">
                          <a:latin typeface="Calibri"/>
                          <a:cs typeface="Calibri"/>
                        </a:rPr>
                        <a:t>del</a:t>
                      </a:r>
                      <a:r>
                        <a:rPr dirty="0" sz="1000" spc="2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05">
                          <a:latin typeface="Calibri"/>
                          <a:cs typeface="Calibri"/>
                        </a:rPr>
                        <a:t>uso</a:t>
                      </a:r>
                      <a:r>
                        <a:rPr dirty="0" sz="1000" spc="2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00">
                          <a:latin typeface="Calibri"/>
                          <a:cs typeface="Calibri"/>
                        </a:rPr>
                        <a:t>problemático</a:t>
                      </a:r>
                      <a:r>
                        <a:rPr dirty="0" sz="1000" spc="2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14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1000" spc="2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85">
                          <a:latin typeface="Calibri"/>
                          <a:cs typeface="Calibri"/>
                        </a:rPr>
                        <a:t>sustancias </a:t>
                      </a:r>
                      <a:r>
                        <a:rPr dirty="0" sz="1000" spc="90">
                          <a:latin typeface="Calibri"/>
                          <a:cs typeface="Calibri"/>
                        </a:rPr>
                        <a:t>controladas</a:t>
                      </a:r>
                      <a:r>
                        <a:rPr dirty="0" sz="1000" spc="320">
                          <a:latin typeface="Calibri"/>
                          <a:cs typeface="Calibri"/>
                        </a:rPr>
                        <a:t>   </a:t>
                      </a:r>
                      <a:r>
                        <a:rPr dirty="0" sz="1000" spc="125">
                          <a:latin typeface="Calibri"/>
                          <a:cs typeface="Calibri"/>
                        </a:rPr>
                        <a:t>cometen</a:t>
                      </a:r>
                      <a:r>
                        <a:rPr dirty="0" sz="1000" spc="325">
                          <a:latin typeface="Calibri"/>
                          <a:cs typeface="Calibri"/>
                        </a:rPr>
                        <a:t>   </a:t>
                      </a:r>
                      <a:r>
                        <a:rPr dirty="0" sz="1000" spc="75">
                          <a:latin typeface="Calibri"/>
                          <a:cs typeface="Calibri"/>
                        </a:rPr>
                        <a:t>delitos</a:t>
                      </a:r>
                      <a:r>
                        <a:rPr dirty="0" sz="1000" spc="325">
                          <a:latin typeface="Calibri"/>
                          <a:cs typeface="Calibri"/>
                        </a:rPr>
                        <a:t>   </a:t>
                      </a:r>
                      <a:r>
                        <a:rPr dirty="0" sz="1000" spc="90">
                          <a:latin typeface="Calibri"/>
                          <a:cs typeface="Calibri"/>
                        </a:rPr>
                        <a:t>menores,</a:t>
                      </a:r>
                      <a:r>
                        <a:rPr dirty="0" sz="1000" spc="325">
                          <a:latin typeface="Calibri"/>
                          <a:cs typeface="Calibri"/>
                        </a:rPr>
                        <a:t>   </a:t>
                      </a:r>
                      <a:r>
                        <a:rPr dirty="0" sz="1000" spc="50">
                          <a:latin typeface="Calibri"/>
                          <a:cs typeface="Calibri"/>
                        </a:rPr>
                        <a:t>lo </a:t>
                      </a:r>
                      <a:r>
                        <a:rPr dirty="0" sz="1000" spc="95">
                          <a:latin typeface="Calibri"/>
                          <a:cs typeface="Calibri"/>
                        </a:rPr>
                        <a:t>cual</a:t>
                      </a:r>
                      <a:r>
                        <a:rPr dirty="0" sz="1000" spc="2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00">
                          <a:latin typeface="Calibri"/>
                          <a:cs typeface="Calibri"/>
                        </a:rPr>
                        <a:t>amerita</a:t>
                      </a:r>
                      <a:r>
                        <a:rPr dirty="0" sz="1000" spc="2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90">
                          <a:latin typeface="Calibri"/>
                          <a:cs typeface="Calibri"/>
                        </a:rPr>
                        <a:t>intervención</a:t>
                      </a:r>
                      <a:r>
                        <a:rPr dirty="0" sz="1000" spc="2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25">
                          <a:latin typeface="Calibri"/>
                          <a:cs typeface="Calibri"/>
                        </a:rPr>
                        <a:t>médica</a:t>
                      </a:r>
                      <a:r>
                        <a:rPr dirty="0" sz="1000" spc="2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70">
                          <a:latin typeface="Calibri"/>
                          <a:cs typeface="Calibri"/>
                        </a:rPr>
                        <a:t>y</a:t>
                      </a:r>
                      <a:r>
                        <a:rPr dirty="0" sz="1000" spc="2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14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1000" spc="229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40">
                          <a:latin typeface="Calibri"/>
                          <a:cs typeface="Calibri"/>
                        </a:rPr>
                        <a:t>un</a:t>
                      </a:r>
                      <a:r>
                        <a:rPr dirty="0" sz="1000" spc="2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95">
                          <a:latin typeface="Calibri"/>
                          <a:cs typeface="Calibri"/>
                        </a:rPr>
                        <a:t>equipo </a:t>
                      </a:r>
                      <a:r>
                        <a:rPr dirty="0" sz="1000" spc="75">
                          <a:latin typeface="Calibri"/>
                          <a:cs typeface="Calibri"/>
                        </a:rPr>
                        <a:t>profesional</a:t>
                      </a:r>
                      <a:r>
                        <a:rPr dirty="0" sz="1000" spc="9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90">
                          <a:latin typeface="Calibri"/>
                          <a:cs typeface="Calibri"/>
                        </a:rPr>
                        <a:t>especializado</a:t>
                      </a:r>
                      <a:r>
                        <a:rPr dirty="0" sz="1000" spc="85">
                          <a:latin typeface="Calibri"/>
                          <a:cs typeface="Calibri"/>
                        </a:rPr>
                        <a:t> bajo</a:t>
                      </a:r>
                      <a:r>
                        <a:rPr dirty="0" sz="1000" spc="7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85">
                          <a:latin typeface="Calibri"/>
                          <a:cs typeface="Calibri"/>
                        </a:rPr>
                        <a:t>supervisión</a:t>
                      </a:r>
                      <a:r>
                        <a:rPr dirty="0" sz="1000" spc="7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55">
                          <a:latin typeface="Calibri"/>
                          <a:cs typeface="Calibri"/>
                        </a:rPr>
                        <a:t>judicial.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40005"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A4A4A4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753110" marR="476250" indent="-433070">
                        <a:lnSpc>
                          <a:spcPts val="1430"/>
                        </a:lnSpc>
                        <a:spcBef>
                          <a:spcPts val="365"/>
                        </a:spcBef>
                      </a:pPr>
                      <a:r>
                        <a:rPr dirty="0" sz="1200" spc="120">
                          <a:latin typeface="Calibri"/>
                          <a:cs typeface="Calibri"/>
                        </a:rPr>
                        <a:t>Dirección</a:t>
                      </a:r>
                      <a:r>
                        <a:rPr dirty="0" sz="1200" spc="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150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1200" spc="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100">
                          <a:latin typeface="Calibri"/>
                          <a:cs typeface="Calibri"/>
                        </a:rPr>
                        <a:t>Justicia </a:t>
                      </a:r>
                      <a:r>
                        <a:rPr dirty="0" sz="1200" spc="90">
                          <a:latin typeface="Calibri"/>
                          <a:cs typeface="Calibri"/>
                        </a:rPr>
                        <a:t>Inclusiva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46355"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A4A4A4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marR="83185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dirty="0" sz="1200" spc="120">
                          <a:latin typeface="Calibri"/>
                          <a:cs typeface="Calibri"/>
                        </a:rPr>
                        <a:t>RD$540,000.00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38735"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A4A4A4">
                        <a:alpha val="19999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3" name="object 3" descr=""/>
          <p:cNvSpPr txBox="1"/>
          <p:nvPr/>
        </p:nvSpPr>
        <p:spPr>
          <a:xfrm>
            <a:off x="9164573" y="6572504"/>
            <a:ext cx="294957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i="1">
                <a:solidFill>
                  <a:srgbClr val="1F4BC5"/>
                </a:solidFill>
                <a:latin typeface="Calibri"/>
                <a:cs typeface="Calibri"/>
              </a:rPr>
              <a:t>*Proyecto</a:t>
            </a:r>
            <a:r>
              <a:rPr dirty="0" sz="1400" spc="-45" i="1">
                <a:solidFill>
                  <a:srgbClr val="1F4BC5"/>
                </a:solidFill>
                <a:latin typeface="Calibri"/>
                <a:cs typeface="Calibri"/>
              </a:rPr>
              <a:t> </a:t>
            </a:r>
            <a:r>
              <a:rPr dirty="0" sz="1400" i="1">
                <a:solidFill>
                  <a:srgbClr val="1F4BC5"/>
                </a:solidFill>
                <a:latin typeface="Calibri"/>
                <a:cs typeface="Calibri"/>
              </a:rPr>
              <a:t>de</a:t>
            </a:r>
            <a:r>
              <a:rPr dirty="0" sz="1400" spc="-30" i="1">
                <a:solidFill>
                  <a:srgbClr val="1F4BC5"/>
                </a:solidFill>
                <a:latin typeface="Calibri"/>
                <a:cs typeface="Calibri"/>
              </a:rPr>
              <a:t> </a:t>
            </a:r>
            <a:r>
              <a:rPr dirty="0" sz="1400" i="1">
                <a:solidFill>
                  <a:srgbClr val="1F4BC5"/>
                </a:solidFill>
                <a:latin typeface="Calibri"/>
                <a:cs typeface="Calibri"/>
              </a:rPr>
              <a:t>arrastre</a:t>
            </a:r>
            <a:r>
              <a:rPr dirty="0" sz="1400" spc="-40" i="1">
                <a:solidFill>
                  <a:srgbClr val="1F4BC5"/>
                </a:solidFill>
                <a:latin typeface="Calibri"/>
                <a:cs typeface="Calibri"/>
              </a:rPr>
              <a:t> </a:t>
            </a:r>
            <a:r>
              <a:rPr dirty="0" sz="1400" i="1">
                <a:solidFill>
                  <a:srgbClr val="1F4BC5"/>
                </a:solidFill>
                <a:latin typeface="Calibri"/>
                <a:cs typeface="Calibri"/>
              </a:rPr>
              <a:t>de</a:t>
            </a:r>
            <a:r>
              <a:rPr dirty="0" sz="1400" spc="-45" i="1">
                <a:solidFill>
                  <a:srgbClr val="1F4BC5"/>
                </a:solidFill>
                <a:latin typeface="Calibri"/>
                <a:cs typeface="Calibri"/>
              </a:rPr>
              <a:t> </a:t>
            </a:r>
            <a:r>
              <a:rPr dirty="0" sz="1400" i="1">
                <a:solidFill>
                  <a:srgbClr val="1F4BC5"/>
                </a:solidFill>
                <a:latin typeface="Calibri"/>
                <a:cs typeface="Calibri"/>
              </a:rPr>
              <a:t>años</a:t>
            </a:r>
            <a:r>
              <a:rPr dirty="0" sz="1400" spc="-25" i="1">
                <a:solidFill>
                  <a:srgbClr val="1F4BC5"/>
                </a:solidFill>
                <a:latin typeface="Calibri"/>
                <a:cs typeface="Calibri"/>
              </a:rPr>
              <a:t> </a:t>
            </a:r>
            <a:r>
              <a:rPr dirty="0" sz="1400" spc="-10" i="1">
                <a:solidFill>
                  <a:srgbClr val="1F4BC5"/>
                </a:solidFill>
                <a:latin typeface="Calibri"/>
                <a:cs typeface="Calibri"/>
              </a:rPr>
              <a:t>anteriores</a:t>
            </a:r>
            <a:endParaRPr sz="1400">
              <a:latin typeface="Calibri"/>
              <a:cs typeface="Calibri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90224" y="262323"/>
            <a:ext cx="4171594" cy="768594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 descr=""/>
          <p:cNvGraphicFramePr>
            <a:graphicFrameLocks noGrp="1"/>
          </p:cNvGraphicFramePr>
          <p:nvPr/>
        </p:nvGraphicFramePr>
        <p:xfrm>
          <a:off x="153784" y="1206753"/>
          <a:ext cx="12103100" cy="52781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18515"/>
                <a:gridCol w="3136900"/>
                <a:gridCol w="3614419"/>
                <a:gridCol w="2298700"/>
                <a:gridCol w="2158365"/>
              </a:tblGrid>
              <a:tr h="371475">
                <a:tc>
                  <a:txBody>
                    <a:bodyPr/>
                    <a:lstStyle/>
                    <a:p>
                      <a:pPr algn="ctr" marL="87630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dirty="0" sz="1800" spc="9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No.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4925"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FF2424"/>
                    </a:solidFill>
                  </a:tcPr>
                </a:tc>
                <a:tc>
                  <a:txBody>
                    <a:bodyPr/>
                    <a:lstStyle/>
                    <a:p>
                      <a:pPr marL="116395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dirty="0" sz="1800" spc="21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Nombre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4925"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FF2424"/>
                    </a:solidFill>
                  </a:tcPr>
                </a:tc>
                <a:tc>
                  <a:txBody>
                    <a:bodyPr/>
                    <a:lstStyle/>
                    <a:p>
                      <a:pPr marL="115887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dirty="0" sz="1800" spc="16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Descripción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4925"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FF2424"/>
                    </a:solidFill>
                  </a:tcPr>
                </a:tc>
                <a:tc>
                  <a:txBody>
                    <a:bodyPr/>
                    <a:lstStyle/>
                    <a:p>
                      <a:pPr algn="ctr" marR="157480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dirty="0" sz="1800" spc="17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Responsable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4925"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FF2424"/>
                    </a:solidFill>
                  </a:tcPr>
                </a:tc>
                <a:tc>
                  <a:txBody>
                    <a:bodyPr/>
                    <a:lstStyle/>
                    <a:p>
                      <a:pPr marL="318770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dirty="0" sz="1800" spc="165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Presupuesto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4925"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FF2424"/>
                    </a:solidFill>
                  </a:tcPr>
                </a:tc>
              </a:tr>
              <a:tr h="2072639">
                <a:tc>
                  <a:txBody>
                    <a:bodyPr/>
                    <a:lstStyle/>
                    <a:p>
                      <a:pPr algn="ctr" marL="8636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dirty="0" sz="1200" spc="120">
                          <a:latin typeface="Calibri"/>
                          <a:cs typeface="Calibri"/>
                        </a:rPr>
                        <a:t>4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38100">
                    <a:lnT w="12700">
                      <a:solidFill>
                        <a:srgbClr val="A4A4A4"/>
                      </a:solidFill>
                      <a:prstDash val="solid"/>
                    </a:lnT>
                    <a:solidFill>
                      <a:srgbClr val="A4A4A4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79070" marR="30162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dirty="0" sz="1200" spc="105">
                          <a:latin typeface="Calibri"/>
                          <a:cs typeface="Calibri"/>
                        </a:rPr>
                        <a:t>Tribunales</a:t>
                      </a:r>
                      <a:r>
                        <a:rPr dirty="0" sz="1200" spc="6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75">
                          <a:latin typeface="Calibri"/>
                          <a:cs typeface="Calibri"/>
                        </a:rPr>
                        <a:t>al</a:t>
                      </a:r>
                      <a:r>
                        <a:rPr dirty="0" sz="1200" spc="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114">
                          <a:latin typeface="Calibri"/>
                          <a:cs typeface="Calibri"/>
                        </a:rPr>
                        <a:t>día</a:t>
                      </a:r>
                      <a:r>
                        <a:rPr dirty="0" sz="1200" spc="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–</a:t>
                      </a:r>
                      <a:r>
                        <a:rPr dirty="0" sz="1200" spc="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105">
                          <a:latin typeface="Calibri"/>
                          <a:cs typeface="Calibri"/>
                        </a:rPr>
                        <a:t>Estabilización</a:t>
                      </a:r>
                      <a:r>
                        <a:rPr dirty="0" sz="1200" spc="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125">
                          <a:latin typeface="Calibri"/>
                          <a:cs typeface="Calibri"/>
                        </a:rPr>
                        <a:t>de </a:t>
                      </a:r>
                      <a:r>
                        <a:rPr dirty="0" sz="1200" spc="110">
                          <a:latin typeface="Calibri"/>
                          <a:cs typeface="Calibri"/>
                        </a:rPr>
                        <a:t>Operaciones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38100">
                    <a:lnT w="12700">
                      <a:solidFill>
                        <a:srgbClr val="A4A4A4"/>
                      </a:solidFill>
                      <a:prstDash val="solid"/>
                    </a:lnT>
                    <a:solidFill>
                      <a:srgbClr val="A4A4A4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just" marL="188595" marR="14986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dirty="0" sz="1000" spc="95">
                          <a:latin typeface="Calibri"/>
                          <a:cs typeface="Calibri"/>
                        </a:rPr>
                        <a:t>Consiste</a:t>
                      </a:r>
                      <a:r>
                        <a:rPr dirty="0" sz="1000" spc="49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20">
                          <a:latin typeface="Calibri"/>
                          <a:cs typeface="Calibri"/>
                        </a:rPr>
                        <a:t>en</a:t>
                      </a:r>
                      <a:r>
                        <a:rPr dirty="0" sz="1000" spc="135">
                          <a:latin typeface="Calibri"/>
                          <a:cs typeface="Calibri"/>
                        </a:rPr>
                        <a:t>  </a:t>
                      </a:r>
                      <a:r>
                        <a:rPr dirty="0" sz="1000" spc="75">
                          <a:latin typeface="Calibri"/>
                          <a:cs typeface="Calibri"/>
                        </a:rPr>
                        <a:t>la</a:t>
                      </a:r>
                      <a:r>
                        <a:rPr dirty="0" sz="1000" spc="140">
                          <a:latin typeface="Calibri"/>
                          <a:cs typeface="Calibri"/>
                        </a:rPr>
                        <a:t>  </a:t>
                      </a:r>
                      <a:r>
                        <a:rPr dirty="0" sz="1000" spc="90">
                          <a:latin typeface="Calibri"/>
                          <a:cs typeface="Calibri"/>
                        </a:rPr>
                        <a:t>aplicación</a:t>
                      </a:r>
                      <a:r>
                        <a:rPr dirty="0" sz="1000" spc="145">
                          <a:latin typeface="Calibri"/>
                          <a:cs typeface="Calibri"/>
                        </a:rPr>
                        <a:t>  </a:t>
                      </a:r>
                      <a:r>
                        <a:rPr dirty="0" sz="1000" spc="100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1000" spc="5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25">
                          <a:latin typeface="Calibri"/>
                          <a:cs typeface="Calibri"/>
                        </a:rPr>
                        <a:t>gran</a:t>
                      </a:r>
                      <a:r>
                        <a:rPr dirty="0" sz="1000" spc="484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90">
                          <a:latin typeface="Calibri"/>
                          <a:cs typeface="Calibri"/>
                        </a:rPr>
                        <a:t>escala</a:t>
                      </a:r>
                      <a:r>
                        <a:rPr dirty="0" sz="1000" spc="135">
                          <a:latin typeface="Calibri"/>
                          <a:cs typeface="Calibri"/>
                        </a:rPr>
                        <a:t>  </a:t>
                      </a:r>
                      <a:r>
                        <a:rPr dirty="0" sz="1000" spc="114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1000" spc="140">
                          <a:latin typeface="Calibri"/>
                          <a:cs typeface="Calibri"/>
                        </a:rPr>
                        <a:t>  </a:t>
                      </a:r>
                      <a:r>
                        <a:rPr dirty="0" sz="1000" spc="45">
                          <a:latin typeface="Calibri"/>
                          <a:cs typeface="Calibri"/>
                        </a:rPr>
                        <a:t>las </a:t>
                      </a:r>
                      <a:r>
                        <a:rPr dirty="0" sz="1000" spc="85">
                          <a:latin typeface="Calibri"/>
                          <a:cs typeface="Calibri"/>
                        </a:rPr>
                        <a:t>estrategias</a:t>
                      </a:r>
                      <a:r>
                        <a:rPr dirty="0" sz="1000" spc="260">
                          <a:latin typeface="Calibri"/>
                          <a:cs typeface="Calibri"/>
                        </a:rPr>
                        <a:t>   </a:t>
                      </a:r>
                      <a:r>
                        <a:rPr dirty="0" sz="1000" spc="120">
                          <a:latin typeface="Calibri"/>
                          <a:cs typeface="Calibri"/>
                        </a:rPr>
                        <a:t>implementadas</a:t>
                      </a:r>
                      <a:r>
                        <a:rPr dirty="0" sz="1000" spc="260">
                          <a:latin typeface="Calibri"/>
                          <a:cs typeface="Calibri"/>
                        </a:rPr>
                        <a:t>   </a:t>
                      </a:r>
                      <a:r>
                        <a:rPr dirty="0" sz="1000" spc="125">
                          <a:latin typeface="Calibri"/>
                          <a:cs typeface="Calibri"/>
                        </a:rPr>
                        <a:t>en</a:t>
                      </a:r>
                      <a:r>
                        <a:rPr dirty="0" sz="1000" spc="260">
                          <a:latin typeface="Calibri"/>
                          <a:cs typeface="Calibri"/>
                        </a:rPr>
                        <a:t>   </a:t>
                      </a:r>
                      <a:r>
                        <a:rPr dirty="0" sz="1000" spc="75">
                          <a:latin typeface="Calibri"/>
                          <a:cs typeface="Calibri"/>
                        </a:rPr>
                        <a:t>la</a:t>
                      </a:r>
                      <a:r>
                        <a:rPr dirty="0" sz="1000" spc="260">
                          <a:latin typeface="Calibri"/>
                          <a:cs typeface="Calibri"/>
                        </a:rPr>
                        <a:t>   </a:t>
                      </a:r>
                      <a:r>
                        <a:rPr dirty="0" sz="1000" spc="65">
                          <a:latin typeface="Calibri"/>
                          <a:cs typeface="Calibri"/>
                        </a:rPr>
                        <a:t>iniciativa </a:t>
                      </a:r>
                      <a:r>
                        <a:rPr dirty="0" sz="1000" spc="75">
                          <a:latin typeface="Calibri"/>
                          <a:cs typeface="Calibri"/>
                        </a:rPr>
                        <a:t>“Tribunales</a:t>
                      </a:r>
                      <a:r>
                        <a:rPr dirty="0" sz="1000" spc="229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65">
                          <a:latin typeface="Calibri"/>
                          <a:cs typeface="Calibri"/>
                        </a:rPr>
                        <a:t>al</a:t>
                      </a:r>
                      <a:r>
                        <a:rPr dirty="0" sz="1000" spc="229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>
                          <a:latin typeface="Calibri"/>
                          <a:cs typeface="Calibri"/>
                        </a:rPr>
                        <a:t>día”,</a:t>
                      </a:r>
                      <a:r>
                        <a:rPr dirty="0" sz="1000" spc="229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20">
                          <a:latin typeface="Calibri"/>
                          <a:cs typeface="Calibri"/>
                        </a:rPr>
                        <a:t>con</a:t>
                      </a:r>
                      <a:r>
                        <a:rPr dirty="0" sz="1000" spc="229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60">
                          <a:latin typeface="Calibri"/>
                          <a:cs typeface="Calibri"/>
                        </a:rPr>
                        <a:t>el</a:t>
                      </a:r>
                      <a:r>
                        <a:rPr dirty="0" sz="1000" spc="2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75">
                          <a:latin typeface="Calibri"/>
                          <a:cs typeface="Calibri"/>
                        </a:rPr>
                        <a:t>objetivo</a:t>
                      </a:r>
                      <a:r>
                        <a:rPr dirty="0" sz="1000" spc="2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14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1000" spc="2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95">
                          <a:latin typeface="Calibri"/>
                          <a:cs typeface="Calibri"/>
                        </a:rPr>
                        <a:t>garantizar</a:t>
                      </a:r>
                      <a:r>
                        <a:rPr dirty="0" sz="1000" spc="2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60">
                          <a:latin typeface="Calibri"/>
                          <a:cs typeface="Calibri"/>
                        </a:rPr>
                        <a:t>la </a:t>
                      </a:r>
                      <a:r>
                        <a:rPr dirty="0" sz="1000" spc="100">
                          <a:latin typeface="Calibri"/>
                          <a:cs typeface="Calibri"/>
                        </a:rPr>
                        <a:t>atención</a:t>
                      </a:r>
                      <a:r>
                        <a:rPr dirty="0" sz="1000" spc="5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14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1000" spc="6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70">
                          <a:latin typeface="Calibri"/>
                          <a:cs typeface="Calibri"/>
                        </a:rPr>
                        <a:t>los </a:t>
                      </a:r>
                      <a:r>
                        <a:rPr dirty="0" sz="1000" spc="100">
                          <a:latin typeface="Calibri"/>
                          <a:cs typeface="Calibri"/>
                        </a:rPr>
                        <a:t>asuntos</a:t>
                      </a:r>
                      <a:r>
                        <a:rPr dirty="0" sz="1000" spc="7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20">
                          <a:latin typeface="Calibri"/>
                          <a:cs typeface="Calibri"/>
                        </a:rPr>
                        <a:t>en</a:t>
                      </a:r>
                      <a:r>
                        <a:rPr dirty="0" sz="1000" spc="5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60">
                          <a:latin typeface="Calibri"/>
                          <a:cs typeface="Calibri"/>
                        </a:rPr>
                        <a:t>el</a:t>
                      </a:r>
                      <a:r>
                        <a:rPr dirty="0" sz="1000" spc="5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00">
                          <a:latin typeface="Calibri"/>
                          <a:cs typeface="Calibri"/>
                        </a:rPr>
                        <a:t>sistema</a:t>
                      </a:r>
                      <a:r>
                        <a:rPr dirty="0" sz="1000" spc="5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14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1000" spc="7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00">
                          <a:latin typeface="Calibri"/>
                          <a:cs typeface="Calibri"/>
                        </a:rPr>
                        <a:t>gestión</a:t>
                      </a:r>
                      <a:r>
                        <a:rPr dirty="0" sz="1000" spc="7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85">
                          <a:latin typeface="Calibri"/>
                          <a:cs typeface="Calibri"/>
                        </a:rPr>
                        <a:t>de </a:t>
                      </a:r>
                      <a:r>
                        <a:rPr dirty="0" sz="1000" spc="90">
                          <a:latin typeface="Calibri"/>
                          <a:cs typeface="Calibri"/>
                        </a:rPr>
                        <a:t>casos</a:t>
                      </a:r>
                      <a:r>
                        <a:rPr dirty="0" sz="1000" spc="375">
                          <a:latin typeface="Calibri"/>
                          <a:cs typeface="Calibri"/>
                        </a:rPr>
                        <a:t>  </a:t>
                      </a:r>
                      <a:r>
                        <a:rPr dirty="0" sz="1000" spc="95">
                          <a:latin typeface="Calibri"/>
                          <a:cs typeface="Calibri"/>
                        </a:rPr>
                        <a:t>dentro</a:t>
                      </a:r>
                      <a:r>
                        <a:rPr dirty="0" sz="1000" spc="370">
                          <a:latin typeface="Calibri"/>
                          <a:cs typeface="Calibri"/>
                        </a:rPr>
                        <a:t>  </a:t>
                      </a:r>
                      <a:r>
                        <a:rPr dirty="0" sz="1000" spc="114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1000" spc="375">
                          <a:latin typeface="Calibri"/>
                          <a:cs typeface="Calibri"/>
                        </a:rPr>
                        <a:t>  </a:t>
                      </a:r>
                      <a:r>
                        <a:rPr dirty="0" sz="1000" spc="65">
                          <a:latin typeface="Calibri"/>
                          <a:cs typeface="Calibri"/>
                        </a:rPr>
                        <a:t>los</a:t>
                      </a:r>
                      <a:r>
                        <a:rPr dirty="0" sz="1000" spc="370">
                          <a:latin typeface="Calibri"/>
                          <a:cs typeface="Calibri"/>
                        </a:rPr>
                        <a:t>  </a:t>
                      </a:r>
                      <a:r>
                        <a:rPr dirty="0" sz="1000" spc="90">
                          <a:latin typeface="Calibri"/>
                          <a:cs typeface="Calibri"/>
                        </a:rPr>
                        <a:t>plazos</a:t>
                      </a:r>
                      <a:r>
                        <a:rPr dirty="0" sz="1000" spc="370">
                          <a:latin typeface="Calibri"/>
                          <a:cs typeface="Calibri"/>
                        </a:rPr>
                        <a:t>  </a:t>
                      </a:r>
                      <a:r>
                        <a:rPr dirty="0" sz="1000" spc="75">
                          <a:latin typeface="Calibri"/>
                          <a:cs typeface="Calibri"/>
                        </a:rPr>
                        <a:t>procesales.</a:t>
                      </a:r>
                      <a:r>
                        <a:rPr dirty="0" sz="1000" spc="370">
                          <a:latin typeface="Calibri"/>
                          <a:cs typeface="Calibri"/>
                        </a:rPr>
                        <a:t>  </a:t>
                      </a:r>
                      <a:r>
                        <a:rPr dirty="0" sz="1000" spc="130">
                          <a:latin typeface="Calibri"/>
                          <a:cs typeface="Calibri"/>
                        </a:rPr>
                        <a:t>En </a:t>
                      </a:r>
                      <a:r>
                        <a:rPr dirty="0" sz="1000" spc="90">
                          <a:latin typeface="Calibri"/>
                          <a:cs typeface="Calibri"/>
                        </a:rPr>
                        <a:t>colaboración</a:t>
                      </a:r>
                      <a:r>
                        <a:rPr dirty="0" sz="1000" spc="114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20">
                          <a:latin typeface="Calibri"/>
                          <a:cs typeface="Calibri"/>
                        </a:rPr>
                        <a:t>con </a:t>
                      </a:r>
                      <a:r>
                        <a:rPr dirty="0" sz="1000" spc="75">
                          <a:latin typeface="Calibri"/>
                          <a:cs typeface="Calibri"/>
                        </a:rPr>
                        <a:t>la</a:t>
                      </a:r>
                      <a:r>
                        <a:rPr dirty="0" sz="1000" spc="1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85">
                          <a:latin typeface="Calibri"/>
                          <a:cs typeface="Calibri"/>
                        </a:rPr>
                        <a:t>Inspectoría</a:t>
                      </a:r>
                      <a:r>
                        <a:rPr dirty="0" sz="1000" spc="1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90">
                          <a:latin typeface="Calibri"/>
                          <a:cs typeface="Calibri"/>
                        </a:rPr>
                        <a:t>General</a:t>
                      </a:r>
                      <a:r>
                        <a:rPr dirty="0" sz="1000" spc="1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85">
                          <a:latin typeface="Calibri"/>
                          <a:cs typeface="Calibri"/>
                        </a:rPr>
                        <a:t>se</a:t>
                      </a:r>
                      <a:r>
                        <a:rPr dirty="0" sz="1000" spc="114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70">
                          <a:latin typeface="Calibri"/>
                          <a:cs typeface="Calibri"/>
                        </a:rPr>
                        <a:t>llevará</a:t>
                      </a:r>
                      <a:r>
                        <a:rPr dirty="0" sz="1000" spc="1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50">
                          <a:latin typeface="Calibri"/>
                          <a:cs typeface="Calibri"/>
                        </a:rPr>
                        <a:t>a </a:t>
                      </a:r>
                      <a:r>
                        <a:rPr dirty="0" sz="1000" spc="114">
                          <a:latin typeface="Calibri"/>
                          <a:cs typeface="Calibri"/>
                        </a:rPr>
                        <a:t>cabo</a:t>
                      </a:r>
                      <a:r>
                        <a:rPr dirty="0" sz="1000" spc="260">
                          <a:latin typeface="Calibri"/>
                          <a:cs typeface="Calibri"/>
                        </a:rPr>
                        <a:t>  </a:t>
                      </a:r>
                      <a:r>
                        <a:rPr dirty="0" sz="1000" spc="145">
                          <a:latin typeface="Calibri"/>
                          <a:cs typeface="Calibri"/>
                        </a:rPr>
                        <a:t>un</a:t>
                      </a:r>
                      <a:r>
                        <a:rPr dirty="0" sz="1000" spc="260">
                          <a:latin typeface="Calibri"/>
                          <a:cs typeface="Calibri"/>
                        </a:rPr>
                        <a:t>  </a:t>
                      </a:r>
                      <a:r>
                        <a:rPr dirty="0" sz="1000" spc="95">
                          <a:latin typeface="Calibri"/>
                          <a:cs typeface="Calibri"/>
                        </a:rPr>
                        <a:t>levantamiento</a:t>
                      </a:r>
                      <a:r>
                        <a:rPr dirty="0" sz="1000" spc="275">
                          <a:latin typeface="Calibri"/>
                          <a:cs typeface="Calibri"/>
                        </a:rPr>
                        <a:t>  </a:t>
                      </a:r>
                      <a:r>
                        <a:rPr dirty="0" sz="1000" spc="114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1000" spc="265">
                          <a:latin typeface="Calibri"/>
                          <a:cs typeface="Calibri"/>
                        </a:rPr>
                        <a:t>  </a:t>
                      </a:r>
                      <a:r>
                        <a:rPr dirty="0" sz="1000" spc="100">
                          <a:latin typeface="Calibri"/>
                          <a:cs typeface="Calibri"/>
                        </a:rPr>
                        <a:t>asuntos</a:t>
                      </a:r>
                      <a:r>
                        <a:rPr dirty="0" sz="1000" spc="265">
                          <a:latin typeface="Calibri"/>
                          <a:cs typeface="Calibri"/>
                        </a:rPr>
                        <a:t>  </a:t>
                      </a:r>
                      <a:r>
                        <a:rPr dirty="0" sz="1000" spc="125">
                          <a:latin typeface="Calibri"/>
                          <a:cs typeface="Calibri"/>
                        </a:rPr>
                        <a:t>en</a:t>
                      </a:r>
                      <a:r>
                        <a:rPr dirty="0" sz="1000" spc="265">
                          <a:latin typeface="Calibri"/>
                          <a:cs typeface="Calibri"/>
                        </a:rPr>
                        <a:t>  </a:t>
                      </a:r>
                      <a:r>
                        <a:rPr dirty="0" sz="1000" spc="70">
                          <a:latin typeface="Calibri"/>
                          <a:cs typeface="Calibri"/>
                        </a:rPr>
                        <a:t>salas </a:t>
                      </a:r>
                      <a:r>
                        <a:rPr dirty="0" sz="1000" spc="80">
                          <a:latin typeface="Calibri"/>
                          <a:cs typeface="Calibri"/>
                        </a:rPr>
                        <a:t>priorizadas</a:t>
                      </a:r>
                      <a:r>
                        <a:rPr dirty="0" sz="1000" spc="3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00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1000" spc="3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70">
                          <a:latin typeface="Calibri"/>
                          <a:cs typeface="Calibri"/>
                        </a:rPr>
                        <a:t>los</a:t>
                      </a:r>
                      <a:r>
                        <a:rPr dirty="0" sz="1000" spc="3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75">
                          <a:latin typeface="Calibri"/>
                          <a:cs typeface="Calibri"/>
                        </a:rPr>
                        <a:t>fines</a:t>
                      </a:r>
                      <a:r>
                        <a:rPr dirty="0" sz="1000" spc="3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14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1000" spc="3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75">
                          <a:latin typeface="Calibri"/>
                          <a:cs typeface="Calibri"/>
                        </a:rPr>
                        <a:t>registrar</a:t>
                      </a:r>
                      <a:r>
                        <a:rPr dirty="0" sz="1000" spc="3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20">
                          <a:latin typeface="Calibri"/>
                          <a:cs typeface="Calibri"/>
                        </a:rPr>
                        <a:t>en</a:t>
                      </a:r>
                      <a:r>
                        <a:rPr dirty="0" sz="1000" spc="3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60">
                          <a:latin typeface="Calibri"/>
                          <a:cs typeface="Calibri"/>
                        </a:rPr>
                        <a:t>el</a:t>
                      </a:r>
                      <a:r>
                        <a:rPr dirty="0" sz="1000" spc="3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00">
                          <a:latin typeface="Calibri"/>
                          <a:cs typeface="Calibri"/>
                        </a:rPr>
                        <a:t>SGC.</a:t>
                      </a:r>
                      <a:r>
                        <a:rPr dirty="0" sz="1000" spc="3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85">
                          <a:latin typeface="Calibri"/>
                          <a:cs typeface="Calibri"/>
                        </a:rPr>
                        <a:t>Se </a:t>
                      </a:r>
                      <a:r>
                        <a:rPr dirty="0" sz="1000" spc="120">
                          <a:latin typeface="Calibri"/>
                          <a:cs typeface="Calibri"/>
                        </a:rPr>
                        <a:t>implementa</a:t>
                      </a:r>
                      <a:r>
                        <a:rPr dirty="0" sz="1000" spc="365">
                          <a:latin typeface="Calibri"/>
                          <a:cs typeface="Calibri"/>
                        </a:rPr>
                        <a:t>  </a:t>
                      </a:r>
                      <a:r>
                        <a:rPr dirty="0" sz="1000" spc="60">
                          <a:latin typeface="Calibri"/>
                          <a:cs typeface="Calibri"/>
                        </a:rPr>
                        <a:t>el</a:t>
                      </a:r>
                      <a:r>
                        <a:rPr dirty="0" sz="1000" spc="375">
                          <a:latin typeface="Calibri"/>
                          <a:cs typeface="Calibri"/>
                        </a:rPr>
                        <a:t>  </a:t>
                      </a:r>
                      <a:r>
                        <a:rPr dirty="0" sz="1000" spc="100">
                          <a:latin typeface="Calibri"/>
                          <a:cs typeface="Calibri"/>
                        </a:rPr>
                        <a:t>Centro</a:t>
                      </a:r>
                      <a:r>
                        <a:rPr dirty="0" sz="1000" spc="370">
                          <a:latin typeface="Calibri"/>
                          <a:cs typeface="Calibri"/>
                        </a:rPr>
                        <a:t>  </a:t>
                      </a:r>
                      <a:r>
                        <a:rPr dirty="0" sz="1000" spc="114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1000" spc="375">
                          <a:latin typeface="Calibri"/>
                          <a:cs typeface="Calibri"/>
                        </a:rPr>
                        <a:t>  </a:t>
                      </a:r>
                      <a:r>
                        <a:rPr dirty="0" sz="1000" spc="100">
                          <a:latin typeface="Calibri"/>
                          <a:cs typeface="Calibri"/>
                        </a:rPr>
                        <a:t>Apoyo</a:t>
                      </a:r>
                      <a:r>
                        <a:rPr dirty="0" sz="1000" spc="370">
                          <a:latin typeface="Calibri"/>
                          <a:cs typeface="Calibri"/>
                        </a:rPr>
                        <a:t>  </a:t>
                      </a:r>
                      <a:r>
                        <a:rPr dirty="0" sz="1000" spc="80">
                          <a:latin typeface="Calibri"/>
                          <a:cs typeface="Calibri"/>
                        </a:rPr>
                        <a:t>Operativo Jurisdiccional,</a:t>
                      </a:r>
                      <a:r>
                        <a:rPr dirty="0" sz="1000" spc="26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05">
                          <a:latin typeface="Calibri"/>
                          <a:cs typeface="Calibri"/>
                        </a:rPr>
                        <a:t>continúa</a:t>
                      </a:r>
                      <a:r>
                        <a:rPr dirty="0" sz="1000" spc="26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75">
                          <a:latin typeface="Calibri"/>
                          <a:cs typeface="Calibri"/>
                        </a:rPr>
                        <a:t>la</a:t>
                      </a:r>
                      <a:r>
                        <a:rPr dirty="0" sz="1000" spc="26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00">
                          <a:latin typeface="Calibri"/>
                          <a:cs typeface="Calibri"/>
                        </a:rPr>
                        <a:t>capacitación</a:t>
                      </a:r>
                      <a:r>
                        <a:rPr dirty="0" sz="1000" spc="28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00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1000" spc="26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95">
                          <a:latin typeface="Calibri"/>
                          <a:cs typeface="Calibri"/>
                        </a:rPr>
                        <a:t>jueces</a:t>
                      </a:r>
                      <a:r>
                        <a:rPr dirty="0" sz="1000" spc="26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20">
                          <a:latin typeface="Calibri"/>
                          <a:cs typeface="Calibri"/>
                        </a:rPr>
                        <a:t>y </a:t>
                      </a:r>
                      <a:r>
                        <a:rPr dirty="0" sz="1000" spc="114">
                          <a:latin typeface="Calibri"/>
                          <a:cs typeface="Calibri"/>
                        </a:rPr>
                        <a:t>empleados </a:t>
                      </a:r>
                      <a:r>
                        <a:rPr dirty="0" sz="1000" spc="75">
                          <a:latin typeface="Calibri"/>
                          <a:cs typeface="Calibri"/>
                        </a:rPr>
                        <a:t>jurisdiccionales,</a:t>
                      </a:r>
                      <a:r>
                        <a:rPr dirty="0" sz="1000" spc="114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70">
                          <a:latin typeface="Calibri"/>
                          <a:cs typeface="Calibri"/>
                        </a:rPr>
                        <a:t>la</a:t>
                      </a:r>
                      <a:r>
                        <a:rPr dirty="0" sz="1000" spc="1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95">
                          <a:latin typeface="Calibri"/>
                          <a:cs typeface="Calibri"/>
                        </a:rPr>
                        <a:t>dotación</a:t>
                      </a:r>
                      <a:r>
                        <a:rPr dirty="0" sz="1000" spc="1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14">
                          <a:latin typeface="Calibri"/>
                          <a:cs typeface="Calibri"/>
                        </a:rPr>
                        <a:t>de </a:t>
                      </a:r>
                      <a:r>
                        <a:rPr dirty="0" sz="1000" spc="75">
                          <a:latin typeface="Calibri"/>
                          <a:cs typeface="Calibri"/>
                        </a:rPr>
                        <a:t>recursos </a:t>
                      </a:r>
                      <a:r>
                        <a:rPr dirty="0" sz="1000" spc="70">
                          <a:latin typeface="Calibri"/>
                          <a:cs typeface="Calibri"/>
                        </a:rPr>
                        <a:t>y</a:t>
                      </a:r>
                      <a:r>
                        <a:rPr dirty="0" sz="1000" spc="10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60">
                          <a:latin typeface="Calibri"/>
                          <a:cs typeface="Calibri"/>
                        </a:rPr>
                        <a:t>el</a:t>
                      </a:r>
                      <a:r>
                        <a:rPr dirty="0" sz="1000" spc="1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00">
                          <a:latin typeface="Calibri"/>
                          <a:cs typeface="Calibri"/>
                        </a:rPr>
                        <a:t>sistema</a:t>
                      </a:r>
                      <a:r>
                        <a:rPr dirty="0" sz="1000" spc="1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14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1000" spc="114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00">
                          <a:latin typeface="Calibri"/>
                          <a:cs typeface="Calibri"/>
                        </a:rPr>
                        <a:t>monitoreo</a:t>
                      </a:r>
                      <a:r>
                        <a:rPr dirty="0" sz="1000" spc="1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05">
                          <a:latin typeface="Calibri"/>
                          <a:cs typeface="Calibri"/>
                        </a:rPr>
                        <a:t>continuo</a:t>
                      </a:r>
                      <a:r>
                        <a:rPr dirty="0" sz="1000" spc="114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05">
                          <a:latin typeface="Calibri"/>
                          <a:cs typeface="Calibri"/>
                        </a:rPr>
                        <a:t>para</a:t>
                      </a:r>
                      <a:r>
                        <a:rPr dirty="0" sz="1000" spc="1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85">
                          <a:latin typeface="Calibri"/>
                          <a:cs typeface="Calibri"/>
                        </a:rPr>
                        <a:t>evaluar</a:t>
                      </a:r>
                      <a:r>
                        <a:rPr dirty="0" sz="1000" spc="114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30">
                          <a:latin typeface="Calibri"/>
                          <a:cs typeface="Calibri"/>
                        </a:rPr>
                        <a:t>el </a:t>
                      </a:r>
                      <a:r>
                        <a:rPr dirty="0" sz="1000" spc="105">
                          <a:latin typeface="Calibri"/>
                          <a:cs typeface="Calibri"/>
                        </a:rPr>
                        <a:t>avance</a:t>
                      </a:r>
                      <a:r>
                        <a:rPr dirty="0" sz="1000" spc="6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14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1000" spc="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70">
                          <a:latin typeface="Calibri"/>
                          <a:cs typeface="Calibri"/>
                        </a:rPr>
                        <a:t>las</a:t>
                      </a:r>
                      <a:r>
                        <a:rPr dirty="0" sz="1000" spc="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70">
                          <a:latin typeface="Calibri"/>
                          <a:cs typeface="Calibri"/>
                        </a:rPr>
                        <a:t>acciones.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39370">
                    <a:lnT w="12700">
                      <a:solidFill>
                        <a:srgbClr val="A4A4A4"/>
                      </a:solidFill>
                      <a:prstDash val="solid"/>
                    </a:lnT>
                    <a:solidFill>
                      <a:srgbClr val="A4A4A4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654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dirty="0" sz="1200" spc="120">
                          <a:latin typeface="Calibri"/>
                          <a:cs typeface="Calibri"/>
                        </a:rPr>
                        <a:t>Dirección</a:t>
                      </a:r>
                      <a:r>
                        <a:rPr dirty="0" sz="1200" spc="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110">
                          <a:latin typeface="Calibri"/>
                          <a:cs typeface="Calibri"/>
                        </a:rPr>
                        <a:t>del</a:t>
                      </a:r>
                      <a:r>
                        <a:rPr dirty="0" sz="1200" spc="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85">
                          <a:latin typeface="Calibri"/>
                          <a:cs typeface="Calibri"/>
                        </a:rPr>
                        <a:t>Servicio</a:t>
                      </a:r>
                      <a:endParaRPr sz="1200">
                        <a:latin typeface="Calibri"/>
                        <a:cs typeface="Calibri"/>
                      </a:endParaRPr>
                    </a:p>
                    <a:p>
                      <a:pPr marL="221615">
                        <a:lnSpc>
                          <a:spcPct val="100000"/>
                        </a:lnSpc>
                      </a:pPr>
                      <a:r>
                        <a:rPr dirty="0" sz="1200" spc="114">
                          <a:latin typeface="Calibri"/>
                          <a:cs typeface="Calibri"/>
                        </a:rPr>
                        <a:t>Judicial</a:t>
                      </a:r>
                      <a:r>
                        <a:rPr dirty="0" sz="1200" spc="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90">
                          <a:latin typeface="Calibri"/>
                          <a:cs typeface="Calibri"/>
                        </a:rPr>
                        <a:t>y</a:t>
                      </a:r>
                      <a:r>
                        <a:rPr dirty="0" sz="1200" spc="5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110">
                          <a:latin typeface="Calibri"/>
                          <a:cs typeface="Calibri"/>
                        </a:rPr>
                        <a:t>Operaciones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38100">
                    <a:lnT w="12700">
                      <a:solidFill>
                        <a:srgbClr val="A4A4A4"/>
                      </a:solidFill>
                      <a:prstDash val="solid"/>
                    </a:lnT>
                    <a:solidFill>
                      <a:srgbClr val="A4A4A4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marR="8191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dirty="0" sz="1200" spc="60">
                          <a:latin typeface="Calibri"/>
                          <a:cs typeface="Calibri"/>
                        </a:rPr>
                        <a:t>RD$4,703,214.34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38100">
                    <a:lnT w="12700">
                      <a:solidFill>
                        <a:srgbClr val="A4A4A4"/>
                      </a:solidFill>
                      <a:prstDash val="solid"/>
                    </a:lnT>
                    <a:solidFill>
                      <a:srgbClr val="A4A4A4">
                        <a:alpha val="19999"/>
                      </a:srgbClr>
                    </a:solidFill>
                  </a:tcPr>
                </a:tc>
              </a:tr>
              <a:tr h="41020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 rowSpan="2">
                  <a:txBody>
                    <a:bodyPr/>
                    <a:lstStyle/>
                    <a:p>
                      <a:pPr marL="179070" marR="180975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dirty="0" sz="1200" spc="150">
                          <a:latin typeface="Calibri"/>
                          <a:cs typeface="Calibri"/>
                        </a:rPr>
                        <a:t>Programa</a:t>
                      </a:r>
                      <a:r>
                        <a:rPr dirty="0" sz="1200" spc="9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145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1200" spc="6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110">
                          <a:latin typeface="Calibri"/>
                          <a:cs typeface="Calibri"/>
                        </a:rPr>
                        <a:t>Transformación</a:t>
                      </a:r>
                      <a:r>
                        <a:rPr dirty="0" sz="1200" spc="1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105">
                          <a:latin typeface="Calibri"/>
                          <a:cs typeface="Calibri"/>
                        </a:rPr>
                        <a:t>Digital </a:t>
                      </a:r>
                      <a:r>
                        <a:rPr dirty="0" sz="1200" spc="110">
                          <a:latin typeface="Calibri"/>
                          <a:cs typeface="Calibri"/>
                        </a:rPr>
                        <a:t>del</a:t>
                      </a:r>
                      <a:r>
                        <a:rPr dirty="0" sz="1200" spc="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135">
                          <a:latin typeface="Calibri"/>
                          <a:cs typeface="Calibri"/>
                        </a:rPr>
                        <a:t>Poder</a:t>
                      </a:r>
                      <a:r>
                        <a:rPr dirty="0" sz="1200" spc="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75">
                          <a:latin typeface="Calibri"/>
                          <a:cs typeface="Calibri"/>
                        </a:rPr>
                        <a:t>Judicial*</a:t>
                      </a:r>
                      <a:endParaRPr sz="1200">
                        <a:latin typeface="Calibri"/>
                        <a:cs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56870" indent="-99060">
                        <a:lnSpc>
                          <a:spcPct val="100000"/>
                        </a:lnSpc>
                        <a:buChar char="-"/>
                        <a:tabLst>
                          <a:tab pos="356870" algn="l"/>
                        </a:tabLst>
                      </a:pPr>
                      <a:r>
                        <a:rPr dirty="0" sz="1200" spc="105">
                          <a:latin typeface="Calibri"/>
                          <a:cs typeface="Calibri"/>
                        </a:rPr>
                        <a:t>Interoperabilidad</a:t>
                      </a:r>
                      <a:r>
                        <a:rPr dirty="0" sz="1200" spc="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145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1200" spc="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80">
                          <a:latin typeface="Calibri"/>
                          <a:cs typeface="Calibri"/>
                        </a:rPr>
                        <a:t>la</a:t>
                      </a:r>
                      <a:r>
                        <a:rPr dirty="0" sz="1200" spc="5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100">
                          <a:latin typeface="Calibri"/>
                          <a:cs typeface="Calibri"/>
                        </a:rPr>
                        <a:t>Justicia</a:t>
                      </a:r>
                      <a:endParaRPr sz="1200">
                        <a:latin typeface="Calibri"/>
                        <a:cs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60"/>
                        </a:spcBef>
                        <a:buFont typeface="Calibri"/>
                        <a:buChar char="-"/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56870" indent="-99060">
                        <a:lnSpc>
                          <a:spcPct val="100000"/>
                        </a:lnSpc>
                        <a:buChar char="-"/>
                        <a:tabLst>
                          <a:tab pos="356870" algn="l"/>
                        </a:tabLst>
                      </a:pPr>
                      <a:r>
                        <a:rPr dirty="0" sz="1200" spc="110">
                          <a:latin typeface="Calibri"/>
                          <a:cs typeface="Calibri"/>
                        </a:rPr>
                        <a:t>Aplicación</a:t>
                      </a:r>
                      <a:r>
                        <a:rPr dirty="0" sz="1200" spc="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145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1200" spc="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95">
                          <a:latin typeface="Calibri"/>
                          <a:cs typeface="Calibri"/>
                        </a:rPr>
                        <a:t>IA</a:t>
                      </a:r>
                      <a:r>
                        <a:rPr dirty="0" sz="1200" spc="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90">
                          <a:latin typeface="Calibri"/>
                          <a:cs typeface="Calibri"/>
                        </a:rPr>
                        <a:t>y</a:t>
                      </a:r>
                      <a:r>
                        <a:rPr dirty="0" sz="1200" spc="6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85">
                          <a:latin typeface="Calibri"/>
                          <a:cs typeface="Calibri"/>
                        </a:rPr>
                        <a:t>Robotización*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38735"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 algn="just" marL="188595" marR="147955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dirty="0" sz="1000" spc="105">
                          <a:latin typeface="Calibri"/>
                          <a:cs typeface="Calibri"/>
                        </a:rPr>
                        <a:t>Diseño</a:t>
                      </a:r>
                      <a:r>
                        <a:rPr dirty="0" sz="1000" spc="325">
                          <a:latin typeface="Calibri"/>
                          <a:cs typeface="Calibri"/>
                        </a:rPr>
                        <a:t>  </a:t>
                      </a:r>
                      <a:r>
                        <a:rPr dirty="0" sz="1000" spc="70">
                          <a:latin typeface="Calibri"/>
                          <a:cs typeface="Calibri"/>
                        </a:rPr>
                        <a:t>y</a:t>
                      </a:r>
                      <a:r>
                        <a:rPr dirty="0" sz="1000" spc="335">
                          <a:latin typeface="Calibri"/>
                          <a:cs typeface="Calibri"/>
                        </a:rPr>
                        <a:t>  </a:t>
                      </a:r>
                      <a:r>
                        <a:rPr dirty="0" sz="1000" spc="105">
                          <a:latin typeface="Calibri"/>
                          <a:cs typeface="Calibri"/>
                        </a:rPr>
                        <a:t>puesta</a:t>
                      </a:r>
                      <a:r>
                        <a:rPr dirty="0" sz="1000" spc="330">
                          <a:latin typeface="Calibri"/>
                          <a:cs typeface="Calibri"/>
                        </a:rPr>
                        <a:t>  </a:t>
                      </a:r>
                      <a:r>
                        <a:rPr dirty="0" sz="1000" spc="125">
                          <a:latin typeface="Calibri"/>
                          <a:cs typeface="Calibri"/>
                        </a:rPr>
                        <a:t>en</a:t>
                      </a:r>
                      <a:r>
                        <a:rPr dirty="0" sz="1000" spc="335">
                          <a:latin typeface="Calibri"/>
                          <a:cs typeface="Calibri"/>
                        </a:rPr>
                        <a:t>  </a:t>
                      </a:r>
                      <a:r>
                        <a:rPr dirty="0" sz="1000" spc="130">
                          <a:latin typeface="Calibri"/>
                          <a:cs typeface="Calibri"/>
                        </a:rPr>
                        <a:t>marcha</a:t>
                      </a:r>
                      <a:r>
                        <a:rPr dirty="0" sz="1000" spc="330">
                          <a:latin typeface="Calibri"/>
                          <a:cs typeface="Calibri"/>
                        </a:rPr>
                        <a:t>  </a:t>
                      </a:r>
                      <a:r>
                        <a:rPr dirty="0" sz="1000" spc="114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1000" spc="340">
                          <a:latin typeface="Calibri"/>
                          <a:cs typeface="Calibri"/>
                        </a:rPr>
                        <a:t>  </a:t>
                      </a:r>
                      <a:r>
                        <a:rPr dirty="0" sz="1000" spc="80">
                          <a:latin typeface="Calibri"/>
                          <a:cs typeface="Calibri"/>
                        </a:rPr>
                        <a:t>soluciones </a:t>
                      </a:r>
                      <a:r>
                        <a:rPr dirty="0" sz="1000" spc="95">
                          <a:latin typeface="Calibri"/>
                          <a:cs typeface="Calibri"/>
                        </a:rPr>
                        <a:t>tecnológicas</a:t>
                      </a:r>
                      <a:r>
                        <a:rPr dirty="0" sz="1000" spc="1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25">
                          <a:latin typeface="Calibri"/>
                          <a:cs typeface="Calibri"/>
                        </a:rPr>
                        <a:t>que</a:t>
                      </a:r>
                      <a:r>
                        <a:rPr dirty="0" sz="1000" spc="1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85">
                          <a:latin typeface="Calibri"/>
                          <a:cs typeface="Calibri"/>
                        </a:rPr>
                        <a:t>habiliten</a:t>
                      </a:r>
                      <a:r>
                        <a:rPr dirty="0" sz="1000" spc="1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95">
                          <a:latin typeface="Calibri"/>
                          <a:cs typeface="Calibri"/>
                        </a:rPr>
                        <a:t>canales</a:t>
                      </a:r>
                      <a:r>
                        <a:rPr dirty="0" sz="1000" spc="1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85">
                          <a:latin typeface="Calibri"/>
                          <a:cs typeface="Calibri"/>
                        </a:rPr>
                        <a:t>digitales</a:t>
                      </a:r>
                      <a:r>
                        <a:rPr dirty="0" sz="1000" spc="1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05">
                          <a:latin typeface="Calibri"/>
                          <a:cs typeface="Calibri"/>
                        </a:rPr>
                        <a:t>para</a:t>
                      </a:r>
                      <a:r>
                        <a:rPr dirty="0" sz="1000" spc="1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60">
                          <a:latin typeface="Calibri"/>
                          <a:cs typeface="Calibri"/>
                        </a:rPr>
                        <a:t>la </a:t>
                      </a:r>
                      <a:r>
                        <a:rPr dirty="0" sz="1000" spc="95">
                          <a:latin typeface="Calibri"/>
                          <a:cs typeface="Calibri"/>
                        </a:rPr>
                        <a:t>gestión</a:t>
                      </a:r>
                      <a:r>
                        <a:rPr dirty="0" sz="1000" spc="360">
                          <a:latin typeface="Calibri"/>
                          <a:cs typeface="Calibri"/>
                        </a:rPr>
                        <a:t>  </a:t>
                      </a:r>
                      <a:r>
                        <a:rPr dirty="0" sz="1000" spc="80">
                          <a:latin typeface="Calibri"/>
                          <a:cs typeface="Calibri"/>
                        </a:rPr>
                        <a:t>judicial</a:t>
                      </a:r>
                      <a:r>
                        <a:rPr dirty="0" sz="1000" spc="365">
                          <a:latin typeface="Calibri"/>
                          <a:cs typeface="Calibri"/>
                        </a:rPr>
                        <a:t>  </a:t>
                      </a:r>
                      <a:r>
                        <a:rPr dirty="0" sz="1000" spc="120">
                          <a:latin typeface="Calibri"/>
                          <a:cs typeface="Calibri"/>
                        </a:rPr>
                        <a:t>en</a:t>
                      </a:r>
                      <a:r>
                        <a:rPr dirty="0" sz="1000" spc="355">
                          <a:latin typeface="Calibri"/>
                          <a:cs typeface="Calibri"/>
                        </a:rPr>
                        <a:t>  </a:t>
                      </a:r>
                      <a:r>
                        <a:rPr dirty="0" sz="1000" spc="55">
                          <a:latin typeface="Calibri"/>
                          <a:cs typeface="Calibri"/>
                        </a:rPr>
                        <a:t>línea:</a:t>
                      </a:r>
                      <a:r>
                        <a:rPr dirty="0" sz="1000" spc="365">
                          <a:latin typeface="Calibri"/>
                          <a:cs typeface="Calibri"/>
                        </a:rPr>
                        <a:t>  </a:t>
                      </a:r>
                      <a:r>
                        <a:rPr dirty="0" sz="1000" spc="90">
                          <a:latin typeface="Calibri"/>
                          <a:cs typeface="Calibri"/>
                        </a:rPr>
                        <a:t>trámites</a:t>
                      </a:r>
                      <a:r>
                        <a:rPr dirty="0" sz="1000" spc="360">
                          <a:latin typeface="Calibri"/>
                          <a:cs typeface="Calibri"/>
                        </a:rPr>
                        <a:t>  </a:t>
                      </a:r>
                      <a:r>
                        <a:rPr dirty="0" sz="1000" spc="70">
                          <a:latin typeface="Calibri"/>
                          <a:cs typeface="Calibri"/>
                        </a:rPr>
                        <a:t>judiciales digitales,</a:t>
                      </a:r>
                      <a:r>
                        <a:rPr dirty="0" sz="1000" spc="36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00">
                          <a:latin typeface="Calibri"/>
                          <a:cs typeface="Calibri"/>
                        </a:rPr>
                        <a:t>audiencias</a:t>
                      </a:r>
                      <a:r>
                        <a:rPr dirty="0" sz="1000" spc="37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75">
                          <a:latin typeface="Calibri"/>
                          <a:cs typeface="Calibri"/>
                        </a:rPr>
                        <a:t>virtuales</a:t>
                      </a:r>
                      <a:r>
                        <a:rPr dirty="0" sz="1000" spc="36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70">
                          <a:latin typeface="Calibri"/>
                          <a:cs typeface="Calibri"/>
                        </a:rPr>
                        <a:t>y</a:t>
                      </a:r>
                      <a:r>
                        <a:rPr dirty="0" sz="1000" spc="36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95">
                          <a:latin typeface="Calibri"/>
                          <a:cs typeface="Calibri"/>
                        </a:rPr>
                        <a:t>firma</a:t>
                      </a:r>
                      <a:r>
                        <a:rPr dirty="0" sz="1000" spc="37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60">
                          <a:latin typeface="Calibri"/>
                          <a:cs typeface="Calibri"/>
                        </a:rPr>
                        <a:t>electrónica; </a:t>
                      </a:r>
                      <a:r>
                        <a:rPr dirty="0" sz="1000" spc="105">
                          <a:latin typeface="Calibri"/>
                          <a:cs typeface="Calibri"/>
                        </a:rPr>
                        <a:t>exceptuando</a:t>
                      </a:r>
                      <a:r>
                        <a:rPr dirty="0" sz="1000" spc="9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70">
                          <a:latin typeface="Calibri"/>
                          <a:cs typeface="Calibri"/>
                        </a:rPr>
                        <a:t>la</a:t>
                      </a:r>
                      <a:r>
                        <a:rPr dirty="0" sz="1000" spc="6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95">
                          <a:latin typeface="Calibri"/>
                          <a:cs typeface="Calibri"/>
                        </a:rPr>
                        <a:t>materia</a:t>
                      </a:r>
                      <a:r>
                        <a:rPr dirty="0" sz="1000" spc="7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70">
                          <a:latin typeface="Calibri"/>
                          <a:cs typeface="Calibri"/>
                        </a:rPr>
                        <a:t>Penal.</a:t>
                      </a:r>
                      <a:endParaRPr sz="1000">
                        <a:latin typeface="Calibri"/>
                        <a:cs typeface="Calibri"/>
                      </a:endParaRPr>
                    </a:p>
                    <a:p>
                      <a:pPr algn="just" marL="188595" marR="15049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000" spc="105">
                          <a:latin typeface="Calibri"/>
                          <a:cs typeface="Calibri"/>
                        </a:rPr>
                        <a:t>Diseño</a:t>
                      </a:r>
                      <a:r>
                        <a:rPr dirty="0" sz="1000" spc="2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90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z="1000" spc="2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10">
                          <a:latin typeface="Calibri"/>
                          <a:cs typeface="Calibri"/>
                        </a:rPr>
                        <a:t>implementación</a:t>
                      </a:r>
                      <a:r>
                        <a:rPr dirty="0" sz="1000" spc="2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14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1000" spc="2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00">
                          <a:latin typeface="Calibri"/>
                          <a:cs typeface="Calibri"/>
                        </a:rPr>
                        <a:t>herramientas</a:t>
                      </a:r>
                      <a:r>
                        <a:rPr dirty="0" sz="1000" spc="2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20">
                          <a:latin typeface="Calibri"/>
                          <a:cs typeface="Calibri"/>
                        </a:rPr>
                        <a:t>con</a:t>
                      </a:r>
                      <a:r>
                        <a:rPr dirty="0" sz="1000" spc="2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30">
                          <a:latin typeface="Calibri"/>
                          <a:cs typeface="Calibri"/>
                        </a:rPr>
                        <a:t>el </a:t>
                      </a:r>
                      <a:r>
                        <a:rPr dirty="0" sz="1000" spc="105">
                          <a:latin typeface="Calibri"/>
                          <a:cs typeface="Calibri"/>
                        </a:rPr>
                        <a:t>uso</a:t>
                      </a:r>
                      <a:r>
                        <a:rPr dirty="0" sz="1000" spc="2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14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1000" spc="2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75">
                          <a:latin typeface="Calibri"/>
                          <a:cs typeface="Calibri"/>
                        </a:rPr>
                        <a:t>la</a:t>
                      </a:r>
                      <a:r>
                        <a:rPr dirty="0" sz="1000" spc="2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90">
                          <a:latin typeface="Calibri"/>
                          <a:cs typeface="Calibri"/>
                        </a:rPr>
                        <a:t>Inteligencia</a:t>
                      </a:r>
                      <a:r>
                        <a:rPr dirty="0" sz="1000" spc="2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60">
                          <a:latin typeface="Calibri"/>
                          <a:cs typeface="Calibri"/>
                        </a:rPr>
                        <a:t>Artificial</a:t>
                      </a:r>
                      <a:r>
                        <a:rPr dirty="0" sz="1000" spc="2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05">
                          <a:latin typeface="Calibri"/>
                          <a:cs typeface="Calibri"/>
                        </a:rPr>
                        <a:t>para</a:t>
                      </a:r>
                      <a:r>
                        <a:rPr dirty="0" sz="1000" spc="2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70">
                          <a:latin typeface="Calibri"/>
                          <a:cs typeface="Calibri"/>
                        </a:rPr>
                        <a:t>eficientizar</a:t>
                      </a:r>
                      <a:r>
                        <a:rPr dirty="0" sz="1000" spc="2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45">
                          <a:latin typeface="Calibri"/>
                          <a:cs typeface="Calibri"/>
                        </a:rPr>
                        <a:t>las </a:t>
                      </a:r>
                      <a:r>
                        <a:rPr dirty="0" sz="1000" spc="95">
                          <a:latin typeface="Calibri"/>
                          <a:cs typeface="Calibri"/>
                        </a:rPr>
                        <a:t>operaciones</a:t>
                      </a:r>
                      <a:r>
                        <a:rPr dirty="0" sz="1000" spc="155">
                          <a:latin typeface="Calibri"/>
                          <a:cs typeface="Calibri"/>
                        </a:rPr>
                        <a:t>  </a:t>
                      </a:r>
                      <a:r>
                        <a:rPr dirty="0" sz="1000" spc="95">
                          <a:latin typeface="Calibri"/>
                          <a:cs typeface="Calibri"/>
                        </a:rPr>
                        <a:t>dentro</a:t>
                      </a:r>
                      <a:r>
                        <a:rPr dirty="0" sz="1000" spc="150">
                          <a:latin typeface="Calibri"/>
                          <a:cs typeface="Calibri"/>
                        </a:rPr>
                        <a:t>  </a:t>
                      </a:r>
                      <a:r>
                        <a:rPr dirty="0" sz="1000" spc="114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1000" spc="160">
                          <a:latin typeface="Calibri"/>
                          <a:cs typeface="Calibri"/>
                        </a:rPr>
                        <a:t>  </a:t>
                      </a:r>
                      <a:r>
                        <a:rPr dirty="0" sz="1000" spc="65">
                          <a:latin typeface="Calibri"/>
                          <a:cs typeface="Calibri"/>
                        </a:rPr>
                        <a:t>los</a:t>
                      </a:r>
                      <a:r>
                        <a:rPr dirty="0" sz="1000" spc="155">
                          <a:latin typeface="Calibri"/>
                          <a:cs typeface="Calibri"/>
                        </a:rPr>
                        <a:t>  </a:t>
                      </a:r>
                      <a:r>
                        <a:rPr dirty="0" sz="1000" spc="75">
                          <a:latin typeface="Calibri"/>
                          <a:cs typeface="Calibri"/>
                        </a:rPr>
                        <a:t>tribunales,</a:t>
                      </a:r>
                      <a:r>
                        <a:rPr dirty="0" sz="1000" spc="155">
                          <a:latin typeface="Calibri"/>
                          <a:cs typeface="Calibri"/>
                        </a:rPr>
                        <a:t>  </a:t>
                      </a:r>
                      <a:r>
                        <a:rPr dirty="0" sz="1000" spc="114">
                          <a:latin typeface="Calibri"/>
                          <a:cs typeface="Calibri"/>
                        </a:rPr>
                        <a:t>con</a:t>
                      </a:r>
                      <a:r>
                        <a:rPr dirty="0" sz="1000" spc="160">
                          <a:latin typeface="Calibri"/>
                          <a:cs typeface="Calibri"/>
                        </a:rPr>
                        <a:t>  </a:t>
                      </a:r>
                      <a:r>
                        <a:rPr dirty="0" sz="1000" spc="65">
                          <a:latin typeface="Calibri"/>
                          <a:cs typeface="Calibri"/>
                        </a:rPr>
                        <a:t>esta </a:t>
                      </a:r>
                      <a:r>
                        <a:rPr dirty="0" sz="1000" spc="100">
                          <a:latin typeface="Calibri"/>
                          <a:cs typeface="Calibri"/>
                        </a:rPr>
                        <a:t>novedosa</a:t>
                      </a:r>
                      <a:r>
                        <a:rPr dirty="0" sz="1000" spc="3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95">
                          <a:latin typeface="Calibri"/>
                          <a:cs typeface="Calibri"/>
                        </a:rPr>
                        <a:t>tecnología</a:t>
                      </a:r>
                      <a:r>
                        <a:rPr dirty="0" sz="1000" spc="30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05">
                          <a:latin typeface="Calibri"/>
                          <a:cs typeface="Calibri"/>
                        </a:rPr>
                        <a:t>enfocada</a:t>
                      </a:r>
                      <a:r>
                        <a:rPr dirty="0" sz="1000" spc="3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20">
                          <a:latin typeface="Calibri"/>
                          <a:cs typeface="Calibri"/>
                        </a:rPr>
                        <a:t>en</a:t>
                      </a:r>
                      <a:r>
                        <a:rPr dirty="0" sz="1000" spc="3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05">
                          <a:latin typeface="Calibri"/>
                          <a:cs typeface="Calibri"/>
                        </a:rPr>
                        <a:t>dos</a:t>
                      </a:r>
                      <a:r>
                        <a:rPr dirty="0" sz="1000" spc="30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65">
                          <a:latin typeface="Calibri"/>
                          <a:cs typeface="Calibri"/>
                        </a:rPr>
                        <a:t>desarrollos </a:t>
                      </a:r>
                      <a:r>
                        <a:rPr dirty="0" sz="1000" spc="120">
                          <a:latin typeface="Calibri"/>
                          <a:cs typeface="Calibri"/>
                        </a:rPr>
                        <a:t>que</a:t>
                      </a:r>
                      <a:r>
                        <a:rPr dirty="0" sz="1000" spc="9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65">
                          <a:latin typeface="Calibri"/>
                          <a:cs typeface="Calibri"/>
                        </a:rPr>
                        <a:t>son,</a:t>
                      </a:r>
                      <a:r>
                        <a:rPr dirty="0" sz="1000" spc="9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60">
                          <a:latin typeface="Calibri"/>
                          <a:cs typeface="Calibri"/>
                        </a:rPr>
                        <a:t>el</a:t>
                      </a:r>
                      <a:r>
                        <a:rPr dirty="0" sz="1000" spc="1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85">
                          <a:latin typeface="Calibri"/>
                          <a:cs typeface="Calibri"/>
                        </a:rPr>
                        <a:t>Asistente</a:t>
                      </a:r>
                      <a:r>
                        <a:rPr dirty="0" sz="1000" spc="9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14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1000" spc="1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95">
                          <a:latin typeface="Calibri"/>
                          <a:cs typeface="Calibri"/>
                        </a:rPr>
                        <a:t>Decisiones </a:t>
                      </a:r>
                      <a:r>
                        <a:rPr dirty="0" sz="1000" spc="120">
                          <a:latin typeface="Calibri"/>
                          <a:cs typeface="Calibri"/>
                        </a:rPr>
                        <a:t>que</a:t>
                      </a:r>
                      <a:r>
                        <a:rPr dirty="0" sz="1000" spc="1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14">
                          <a:latin typeface="Calibri"/>
                          <a:cs typeface="Calibri"/>
                        </a:rPr>
                        <a:t>ayuda</a:t>
                      </a:r>
                      <a:r>
                        <a:rPr dirty="0" sz="1000" spc="1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00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1000" spc="9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40">
                          <a:latin typeface="Calibri"/>
                          <a:cs typeface="Calibri"/>
                        </a:rPr>
                        <a:t>los </a:t>
                      </a:r>
                      <a:r>
                        <a:rPr dirty="0" sz="1000" spc="90">
                          <a:latin typeface="Calibri"/>
                          <a:cs typeface="Calibri"/>
                        </a:rPr>
                        <a:t>jueces</a:t>
                      </a:r>
                      <a:r>
                        <a:rPr dirty="0" sz="1000" spc="1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70">
                          <a:latin typeface="Calibri"/>
                          <a:cs typeface="Calibri"/>
                        </a:rPr>
                        <a:t>y</a:t>
                      </a:r>
                      <a:r>
                        <a:rPr dirty="0" sz="1000" spc="16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20">
                          <a:latin typeface="Calibri"/>
                          <a:cs typeface="Calibri"/>
                        </a:rPr>
                        <a:t>abogados</a:t>
                      </a:r>
                      <a:r>
                        <a:rPr dirty="0" sz="1000" spc="16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05">
                          <a:latin typeface="Calibri"/>
                          <a:cs typeface="Calibri"/>
                        </a:rPr>
                        <a:t>ayudantes</a:t>
                      </a:r>
                      <a:r>
                        <a:rPr dirty="0" sz="1000" spc="16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00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1000" spc="16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80">
                          <a:latin typeface="Calibri"/>
                          <a:cs typeface="Calibri"/>
                        </a:rPr>
                        <a:t>agilizar</a:t>
                      </a:r>
                      <a:r>
                        <a:rPr dirty="0" sz="1000" spc="17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70">
                          <a:latin typeface="Calibri"/>
                          <a:cs typeface="Calibri"/>
                        </a:rPr>
                        <a:t>la</a:t>
                      </a:r>
                      <a:r>
                        <a:rPr dirty="0" sz="1000" spc="16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25">
                          <a:latin typeface="Calibri"/>
                          <a:cs typeface="Calibri"/>
                        </a:rPr>
                        <a:t>toma</a:t>
                      </a:r>
                      <a:r>
                        <a:rPr dirty="0" sz="1000" spc="16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85">
                          <a:latin typeface="Calibri"/>
                          <a:cs typeface="Calibri"/>
                        </a:rPr>
                        <a:t>de </a:t>
                      </a:r>
                      <a:r>
                        <a:rPr dirty="0" sz="1000" spc="90">
                          <a:latin typeface="Calibri"/>
                          <a:cs typeface="Calibri"/>
                        </a:rPr>
                        <a:t>decisiones</a:t>
                      </a:r>
                      <a:r>
                        <a:rPr dirty="0" sz="1000" spc="1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70">
                          <a:latin typeface="Calibri"/>
                          <a:cs typeface="Calibri"/>
                        </a:rPr>
                        <a:t>y</a:t>
                      </a:r>
                      <a:r>
                        <a:rPr dirty="0" sz="1000" spc="1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60">
                          <a:latin typeface="Calibri"/>
                          <a:cs typeface="Calibri"/>
                        </a:rPr>
                        <a:t>el</a:t>
                      </a:r>
                      <a:r>
                        <a:rPr dirty="0" sz="1000" spc="1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80">
                          <a:latin typeface="Calibri"/>
                          <a:cs typeface="Calibri"/>
                        </a:rPr>
                        <a:t>Identificador</a:t>
                      </a:r>
                      <a:r>
                        <a:rPr dirty="0" sz="1000" spc="1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14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1000" spc="1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95">
                          <a:latin typeface="Calibri"/>
                          <a:cs typeface="Calibri"/>
                        </a:rPr>
                        <a:t>Partes</a:t>
                      </a:r>
                      <a:r>
                        <a:rPr dirty="0" sz="1000" spc="1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80">
                          <a:latin typeface="Calibri"/>
                          <a:cs typeface="Calibri"/>
                        </a:rPr>
                        <a:t>involucradas </a:t>
                      </a:r>
                      <a:r>
                        <a:rPr dirty="0" sz="1000" spc="120">
                          <a:latin typeface="Calibri"/>
                          <a:cs typeface="Calibri"/>
                        </a:rPr>
                        <a:t>en</a:t>
                      </a:r>
                      <a:r>
                        <a:rPr dirty="0" sz="1000" spc="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25">
                          <a:latin typeface="Calibri"/>
                          <a:cs typeface="Calibri"/>
                        </a:rPr>
                        <a:t>Documentos</a:t>
                      </a:r>
                      <a:r>
                        <a:rPr dirty="0" sz="1000" spc="9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95">
                          <a:latin typeface="Calibri"/>
                          <a:cs typeface="Calibri"/>
                        </a:rPr>
                        <a:t>Legales</a:t>
                      </a:r>
                      <a:endParaRPr sz="1000">
                        <a:latin typeface="Calibri"/>
                        <a:cs typeface="Calibri"/>
                      </a:endParaRPr>
                    </a:p>
                    <a:p>
                      <a:pPr algn="just" marL="188595" marR="152400">
                        <a:lnSpc>
                          <a:spcPct val="100000"/>
                        </a:lnSpc>
                        <a:tabLst>
                          <a:tab pos="934085" algn="l"/>
                          <a:tab pos="1841500" algn="l"/>
                          <a:tab pos="2356485" algn="l"/>
                        </a:tabLst>
                      </a:pPr>
                      <a:r>
                        <a:rPr dirty="0" sz="1000" spc="95">
                          <a:latin typeface="Calibri"/>
                          <a:cs typeface="Calibri"/>
                        </a:rPr>
                        <a:t>Establecer</a:t>
                      </a:r>
                      <a:r>
                        <a:rPr dirty="0" sz="1000" spc="2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95">
                          <a:latin typeface="Calibri"/>
                          <a:cs typeface="Calibri"/>
                        </a:rPr>
                        <a:t>procesos</a:t>
                      </a:r>
                      <a:r>
                        <a:rPr dirty="0" sz="1000" spc="204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80">
                          <a:latin typeface="Calibri"/>
                          <a:cs typeface="Calibri"/>
                        </a:rPr>
                        <a:t>judiciales</a:t>
                      </a:r>
                      <a:r>
                        <a:rPr dirty="0" sz="1000" spc="204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00">
                          <a:latin typeface="Calibri"/>
                          <a:cs typeface="Calibri"/>
                        </a:rPr>
                        <a:t>integrados</a:t>
                      </a:r>
                      <a:r>
                        <a:rPr dirty="0" sz="1000" spc="2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85">
                          <a:latin typeface="Calibri"/>
                          <a:cs typeface="Calibri"/>
                        </a:rPr>
                        <a:t>entre</a:t>
                      </a:r>
                      <a:r>
                        <a:rPr dirty="0" sz="1000" spc="2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45">
                          <a:latin typeface="Calibri"/>
                          <a:cs typeface="Calibri"/>
                        </a:rPr>
                        <a:t>las </a:t>
                      </a:r>
                      <a:r>
                        <a:rPr dirty="0" sz="1000" spc="95">
                          <a:latin typeface="Calibri"/>
                          <a:cs typeface="Calibri"/>
                        </a:rPr>
                        <a:t>entidades</a:t>
                      </a:r>
                      <a:r>
                        <a:rPr dirty="0" sz="1000" spc="145">
                          <a:latin typeface="Calibri"/>
                          <a:cs typeface="Calibri"/>
                        </a:rPr>
                        <a:t>  </a:t>
                      </a:r>
                      <a:r>
                        <a:rPr dirty="0" sz="1000" spc="85">
                          <a:latin typeface="Calibri"/>
                          <a:cs typeface="Calibri"/>
                        </a:rPr>
                        <a:t>del</a:t>
                      </a:r>
                      <a:r>
                        <a:rPr dirty="0" sz="1000" spc="150">
                          <a:latin typeface="Calibri"/>
                          <a:cs typeface="Calibri"/>
                        </a:rPr>
                        <a:t>  </a:t>
                      </a:r>
                      <a:r>
                        <a:rPr dirty="0" sz="1000" spc="85">
                          <a:latin typeface="Calibri"/>
                          <a:cs typeface="Calibri"/>
                        </a:rPr>
                        <a:t>Estado,</a:t>
                      </a:r>
                      <a:r>
                        <a:rPr dirty="0" sz="1000" spc="155">
                          <a:latin typeface="Calibri"/>
                          <a:cs typeface="Calibri"/>
                        </a:rPr>
                        <a:t>  </a:t>
                      </a:r>
                      <a:r>
                        <a:rPr dirty="0" sz="1000" spc="130">
                          <a:latin typeface="Calibri"/>
                          <a:cs typeface="Calibri"/>
                        </a:rPr>
                        <a:t>según</a:t>
                      </a:r>
                      <a:r>
                        <a:rPr dirty="0" sz="1000" spc="145">
                          <a:latin typeface="Calibri"/>
                          <a:cs typeface="Calibri"/>
                        </a:rPr>
                        <a:t>  </a:t>
                      </a:r>
                      <a:r>
                        <a:rPr dirty="0" sz="1000" spc="100">
                          <a:latin typeface="Calibri"/>
                          <a:cs typeface="Calibri"/>
                        </a:rPr>
                        <a:t>Decreto</a:t>
                      </a:r>
                      <a:r>
                        <a:rPr dirty="0" sz="1000" spc="150">
                          <a:latin typeface="Calibri"/>
                          <a:cs typeface="Calibri"/>
                        </a:rPr>
                        <a:t>  </a:t>
                      </a:r>
                      <a:r>
                        <a:rPr dirty="0" sz="1000" spc="70">
                          <a:latin typeface="Calibri"/>
                          <a:cs typeface="Calibri"/>
                        </a:rPr>
                        <a:t>92-</a:t>
                      </a:r>
                      <a:r>
                        <a:rPr dirty="0" sz="1000">
                          <a:latin typeface="Calibri"/>
                          <a:cs typeface="Calibri"/>
                        </a:rPr>
                        <a:t>22</a:t>
                      </a:r>
                      <a:r>
                        <a:rPr dirty="0" sz="1000" spc="145">
                          <a:latin typeface="Calibri"/>
                          <a:cs typeface="Calibri"/>
                        </a:rPr>
                        <a:t>  </a:t>
                      </a:r>
                      <a:r>
                        <a:rPr dirty="0" sz="1000" spc="60">
                          <a:latin typeface="Calibri"/>
                          <a:cs typeface="Calibri"/>
                        </a:rPr>
                        <a:t>del </a:t>
                      </a:r>
                      <a:r>
                        <a:rPr dirty="0" sz="1000" spc="70">
                          <a:latin typeface="Calibri"/>
                          <a:cs typeface="Calibri"/>
                        </a:rPr>
                        <a:t>Marco</a:t>
                      </a:r>
                      <a:r>
                        <a:rPr dirty="0" sz="10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000" spc="90">
                          <a:latin typeface="Calibri"/>
                          <a:cs typeface="Calibri"/>
                        </a:rPr>
                        <a:t>Nacional</a:t>
                      </a:r>
                      <a:r>
                        <a:rPr dirty="0" sz="10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000" spc="90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10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000" spc="75">
                          <a:latin typeface="Calibri"/>
                          <a:cs typeface="Calibri"/>
                        </a:rPr>
                        <a:t>Interoperabilidad </a:t>
                      </a:r>
                      <a:r>
                        <a:rPr dirty="0" sz="1000" spc="114">
                          <a:latin typeface="Calibri"/>
                          <a:cs typeface="Calibri"/>
                        </a:rPr>
                        <a:t>Gubernamental</a:t>
                      </a:r>
                      <a:r>
                        <a:rPr dirty="0" sz="1000" spc="229">
                          <a:latin typeface="Calibri"/>
                          <a:cs typeface="Calibri"/>
                        </a:rPr>
                        <a:t>  </a:t>
                      </a:r>
                      <a:r>
                        <a:rPr dirty="0" sz="1000" spc="120">
                          <a:latin typeface="Calibri"/>
                          <a:cs typeface="Calibri"/>
                        </a:rPr>
                        <a:t>que</a:t>
                      </a:r>
                      <a:r>
                        <a:rPr dirty="0" sz="1000" spc="235">
                          <a:latin typeface="Calibri"/>
                          <a:cs typeface="Calibri"/>
                        </a:rPr>
                        <a:t>  </a:t>
                      </a:r>
                      <a:r>
                        <a:rPr dirty="0" sz="1000" spc="85">
                          <a:latin typeface="Calibri"/>
                          <a:cs typeface="Calibri"/>
                        </a:rPr>
                        <a:t>define</a:t>
                      </a:r>
                      <a:r>
                        <a:rPr dirty="0" sz="1000" spc="220">
                          <a:latin typeface="Calibri"/>
                          <a:cs typeface="Calibri"/>
                        </a:rPr>
                        <a:t>  </a:t>
                      </a:r>
                      <a:r>
                        <a:rPr dirty="0" sz="1000" spc="60">
                          <a:latin typeface="Calibri"/>
                          <a:cs typeface="Calibri"/>
                        </a:rPr>
                        <a:t>el</a:t>
                      </a:r>
                      <a:r>
                        <a:rPr dirty="0" sz="1000" spc="225">
                          <a:latin typeface="Calibri"/>
                          <a:cs typeface="Calibri"/>
                        </a:rPr>
                        <a:t>  </a:t>
                      </a:r>
                      <a:r>
                        <a:rPr dirty="0" sz="1000" spc="100">
                          <a:latin typeface="Calibri"/>
                          <a:cs typeface="Calibri"/>
                        </a:rPr>
                        <a:t>intercambio</a:t>
                      </a:r>
                      <a:r>
                        <a:rPr dirty="0" sz="1000" spc="225">
                          <a:latin typeface="Calibri"/>
                          <a:cs typeface="Calibri"/>
                        </a:rPr>
                        <a:t>  </a:t>
                      </a:r>
                      <a:r>
                        <a:rPr dirty="0" sz="1000" spc="85">
                          <a:latin typeface="Calibri"/>
                          <a:cs typeface="Calibri"/>
                        </a:rPr>
                        <a:t>de </a:t>
                      </a:r>
                      <a:r>
                        <a:rPr dirty="0" sz="1000" spc="95">
                          <a:latin typeface="Calibri"/>
                          <a:cs typeface="Calibri"/>
                        </a:rPr>
                        <a:t>información</a:t>
                      </a:r>
                      <a:r>
                        <a:rPr dirty="0" sz="1000" spc="10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80">
                          <a:latin typeface="Calibri"/>
                          <a:cs typeface="Calibri"/>
                        </a:rPr>
                        <a:t>entre</a:t>
                      </a:r>
                      <a:r>
                        <a:rPr dirty="0" sz="1000" spc="70">
                          <a:latin typeface="Calibri"/>
                          <a:cs typeface="Calibri"/>
                        </a:rPr>
                        <a:t> las</a:t>
                      </a:r>
                      <a:r>
                        <a:rPr dirty="0" sz="1000" spc="5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85">
                          <a:latin typeface="Calibri"/>
                          <a:cs typeface="Calibri"/>
                        </a:rPr>
                        <a:t>instituciones</a:t>
                      </a:r>
                      <a:r>
                        <a:rPr dirty="0" sz="1000" spc="7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70">
                          <a:latin typeface="Calibri"/>
                          <a:cs typeface="Calibri"/>
                        </a:rPr>
                        <a:t>públicas.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39370"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154940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dirty="0" sz="1200" spc="120">
                          <a:latin typeface="Calibri"/>
                          <a:cs typeface="Calibri"/>
                        </a:rPr>
                        <a:t>Dirección</a:t>
                      </a:r>
                      <a:r>
                        <a:rPr dirty="0" sz="1200" spc="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150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1200" spc="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105">
                          <a:latin typeface="Calibri"/>
                          <a:cs typeface="Calibri"/>
                        </a:rPr>
                        <a:t>Tecnología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36830"/>
                </a:tc>
                <a:tc>
                  <a:txBody>
                    <a:bodyPr/>
                    <a:lstStyle/>
                    <a:p>
                      <a:pPr algn="r" marR="83185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dirty="0" sz="1200" spc="-10">
                          <a:latin typeface="Calibri"/>
                          <a:cs typeface="Calibri"/>
                        </a:rPr>
                        <a:t>RD$157,308,171.62**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38735"/>
                </a:tc>
              </a:tr>
              <a:tr h="242379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 marL="87630">
                        <a:lnSpc>
                          <a:spcPct val="100000"/>
                        </a:lnSpc>
                      </a:pPr>
                      <a:r>
                        <a:rPr dirty="0" sz="1200" spc="5">
                          <a:latin typeface="Calibri"/>
                          <a:cs typeface="Calibri"/>
                        </a:rPr>
                        <a:t>5</a:t>
                      </a:r>
                      <a:endParaRPr sz="1200">
                        <a:latin typeface="Calibri"/>
                        <a:cs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 marL="8763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 spc="50">
                          <a:latin typeface="Calibri"/>
                          <a:cs typeface="Calibri"/>
                        </a:rPr>
                        <a:t>6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1270"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38735"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39370"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90224" y="262323"/>
            <a:ext cx="4171594" cy="768594"/>
          </a:xfrm>
          <a:prstGeom prst="rect">
            <a:avLst/>
          </a:prstGeom>
        </p:spPr>
      </p:pic>
      <p:sp>
        <p:nvSpPr>
          <p:cNvPr id="4" name="object 4" descr=""/>
          <p:cNvSpPr txBox="1"/>
          <p:nvPr/>
        </p:nvSpPr>
        <p:spPr>
          <a:xfrm>
            <a:off x="964793" y="6601545"/>
            <a:ext cx="3141980" cy="179705"/>
          </a:xfrm>
          <a:prstGeom prst="rect">
            <a:avLst/>
          </a:prstGeom>
        </p:spPr>
        <p:txBody>
          <a:bodyPr wrap="square" lIns="0" tIns="825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65"/>
              </a:spcBef>
            </a:pPr>
            <a:r>
              <a:rPr dirty="0" sz="1000" spc="-135">
                <a:latin typeface="Calibri"/>
                <a:cs typeface="Calibri"/>
              </a:rPr>
              <a:t>**</a:t>
            </a:r>
            <a:r>
              <a:rPr dirty="0" sz="1000" spc="45">
                <a:latin typeface="Calibri"/>
                <a:cs typeface="Calibri"/>
              </a:rPr>
              <a:t> </a:t>
            </a:r>
            <a:r>
              <a:rPr dirty="0" sz="1000" spc="90">
                <a:latin typeface="Calibri"/>
                <a:cs typeface="Calibri"/>
              </a:rPr>
              <a:t>Monto </a:t>
            </a:r>
            <a:r>
              <a:rPr dirty="0" sz="1000" spc="85">
                <a:latin typeface="Calibri"/>
                <a:cs typeface="Calibri"/>
              </a:rPr>
              <a:t>del</a:t>
            </a:r>
            <a:r>
              <a:rPr dirty="0" sz="1000" spc="55">
                <a:latin typeface="Calibri"/>
                <a:cs typeface="Calibri"/>
              </a:rPr>
              <a:t> </a:t>
            </a:r>
            <a:r>
              <a:rPr dirty="0" sz="1000" spc="125">
                <a:latin typeface="Calibri"/>
                <a:cs typeface="Calibri"/>
              </a:rPr>
              <a:t>Programa</a:t>
            </a:r>
            <a:r>
              <a:rPr dirty="0" sz="1000" spc="114">
                <a:latin typeface="Calibri"/>
                <a:cs typeface="Calibri"/>
              </a:rPr>
              <a:t> de</a:t>
            </a:r>
            <a:r>
              <a:rPr dirty="0" sz="1000" spc="60">
                <a:latin typeface="Calibri"/>
                <a:cs typeface="Calibri"/>
              </a:rPr>
              <a:t> </a:t>
            </a:r>
            <a:r>
              <a:rPr dirty="0" sz="1000" spc="90">
                <a:latin typeface="Calibri"/>
                <a:cs typeface="Calibri"/>
              </a:rPr>
              <a:t>Transformación</a:t>
            </a:r>
            <a:r>
              <a:rPr dirty="0" sz="1000" spc="114">
                <a:latin typeface="Calibri"/>
                <a:cs typeface="Calibri"/>
              </a:rPr>
              <a:t> </a:t>
            </a:r>
            <a:r>
              <a:rPr dirty="0" sz="1000" spc="85">
                <a:latin typeface="Calibri"/>
                <a:cs typeface="Calibri"/>
              </a:rPr>
              <a:t>Digital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9164573" y="6617081"/>
            <a:ext cx="2949575" cy="2038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35"/>
              </a:lnSpc>
            </a:pPr>
            <a:r>
              <a:rPr dirty="0" sz="1400" i="1">
                <a:solidFill>
                  <a:srgbClr val="1F4BC5"/>
                </a:solidFill>
                <a:latin typeface="Calibri"/>
                <a:cs typeface="Calibri"/>
              </a:rPr>
              <a:t>*Proyecto</a:t>
            </a:r>
            <a:r>
              <a:rPr dirty="0" sz="1400" spc="-45" i="1">
                <a:solidFill>
                  <a:srgbClr val="1F4BC5"/>
                </a:solidFill>
                <a:latin typeface="Calibri"/>
                <a:cs typeface="Calibri"/>
              </a:rPr>
              <a:t> </a:t>
            </a:r>
            <a:r>
              <a:rPr dirty="0" sz="1400" i="1">
                <a:solidFill>
                  <a:srgbClr val="1F4BC5"/>
                </a:solidFill>
                <a:latin typeface="Calibri"/>
                <a:cs typeface="Calibri"/>
              </a:rPr>
              <a:t>de</a:t>
            </a:r>
            <a:r>
              <a:rPr dirty="0" sz="1400" spc="-30" i="1">
                <a:solidFill>
                  <a:srgbClr val="1F4BC5"/>
                </a:solidFill>
                <a:latin typeface="Calibri"/>
                <a:cs typeface="Calibri"/>
              </a:rPr>
              <a:t> </a:t>
            </a:r>
            <a:r>
              <a:rPr dirty="0" sz="1400" i="1">
                <a:solidFill>
                  <a:srgbClr val="1F4BC5"/>
                </a:solidFill>
                <a:latin typeface="Calibri"/>
                <a:cs typeface="Calibri"/>
              </a:rPr>
              <a:t>arrastre</a:t>
            </a:r>
            <a:r>
              <a:rPr dirty="0" sz="1400" spc="-40" i="1">
                <a:solidFill>
                  <a:srgbClr val="1F4BC5"/>
                </a:solidFill>
                <a:latin typeface="Calibri"/>
                <a:cs typeface="Calibri"/>
              </a:rPr>
              <a:t> </a:t>
            </a:r>
            <a:r>
              <a:rPr dirty="0" sz="1400" i="1">
                <a:solidFill>
                  <a:srgbClr val="1F4BC5"/>
                </a:solidFill>
                <a:latin typeface="Calibri"/>
                <a:cs typeface="Calibri"/>
              </a:rPr>
              <a:t>de</a:t>
            </a:r>
            <a:r>
              <a:rPr dirty="0" sz="1400" spc="-45" i="1">
                <a:solidFill>
                  <a:srgbClr val="1F4BC5"/>
                </a:solidFill>
                <a:latin typeface="Calibri"/>
                <a:cs typeface="Calibri"/>
              </a:rPr>
              <a:t> </a:t>
            </a:r>
            <a:r>
              <a:rPr dirty="0" sz="1400" i="1">
                <a:solidFill>
                  <a:srgbClr val="1F4BC5"/>
                </a:solidFill>
                <a:latin typeface="Calibri"/>
                <a:cs typeface="Calibri"/>
              </a:rPr>
              <a:t>años</a:t>
            </a:r>
            <a:r>
              <a:rPr dirty="0" sz="1400" spc="-25" i="1">
                <a:solidFill>
                  <a:srgbClr val="1F4BC5"/>
                </a:solidFill>
                <a:latin typeface="Calibri"/>
                <a:cs typeface="Calibri"/>
              </a:rPr>
              <a:t> </a:t>
            </a:r>
            <a:r>
              <a:rPr dirty="0" sz="1400" spc="-10" i="1">
                <a:solidFill>
                  <a:srgbClr val="1F4BC5"/>
                </a:solidFill>
                <a:latin typeface="Calibri"/>
                <a:cs typeface="Calibri"/>
              </a:rPr>
              <a:t>anteriores</a:t>
            </a:r>
            <a:endParaRPr sz="1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 descr=""/>
          <p:cNvGraphicFramePr>
            <a:graphicFrameLocks noGrp="1"/>
          </p:cNvGraphicFramePr>
          <p:nvPr/>
        </p:nvGraphicFramePr>
        <p:xfrm>
          <a:off x="116917" y="1336675"/>
          <a:ext cx="12037060" cy="460629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48360"/>
                <a:gridCol w="3352800"/>
                <a:gridCol w="3825240"/>
                <a:gridCol w="2156459"/>
                <a:gridCol w="1779904"/>
              </a:tblGrid>
              <a:tr h="370205">
                <a:tc>
                  <a:txBody>
                    <a:bodyPr/>
                    <a:lstStyle/>
                    <a:p>
                      <a:pPr algn="ctr" marL="97790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dirty="0" sz="1800" spc="9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No.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4925"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1F4BC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77470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dirty="0" sz="1800" spc="215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Nombre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4925"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1F4BC5"/>
                    </a:solidFill>
                  </a:tcPr>
                </a:tc>
                <a:tc>
                  <a:txBody>
                    <a:bodyPr/>
                    <a:lstStyle/>
                    <a:p>
                      <a:pPr marL="123507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dirty="0" sz="1800" spc="16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Descripción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4925"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1F4BC5"/>
                    </a:solidFill>
                  </a:tcPr>
                </a:tc>
                <a:tc>
                  <a:txBody>
                    <a:bodyPr/>
                    <a:lstStyle/>
                    <a:p>
                      <a:pPr algn="ctr" marR="2984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dirty="0" sz="1800" spc="17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Responsable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4925"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1F4BC5"/>
                    </a:solidFill>
                  </a:tcPr>
                </a:tc>
                <a:tc>
                  <a:txBody>
                    <a:bodyPr/>
                    <a:lstStyle/>
                    <a:p>
                      <a:pPr marL="18859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dirty="0" sz="1800" spc="165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Presupuesto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4925"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1F4BC5"/>
                    </a:solidFill>
                  </a:tcPr>
                </a:tc>
              </a:tr>
              <a:tr h="1310640">
                <a:tc>
                  <a:txBody>
                    <a:bodyPr/>
                    <a:lstStyle/>
                    <a:p>
                      <a:pPr algn="ctr" marL="9715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dirty="0" sz="1200" spc="25">
                          <a:latin typeface="Calibri"/>
                          <a:cs typeface="Calibri"/>
                        </a:rPr>
                        <a:t>7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38100">
                    <a:lnT w="12700">
                      <a:solidFill>
                        <a:srgbClr val="A4A4A4"/>
                      </a:solidFill>
                      <a:prstDash val="solid"/>
                    </a:lnT>
                    <a:solidFill>
                      <a:srgbClr val="A4A4A4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8859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dirty="0" sz="1200" spc="105">
                          <a:latin typeface="Calibri"/>
                          <a:cs typeface="Calibri"/>
                        </a:rPr>
                        <a:t>Modelo</a:t>
                      </a:r>
                      <a:r>
                        <a:rPr dirty="0" sz="1200" spc="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150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1200" spc="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120">
                          <a:latin typeface="Calibri"/>
                          <a:cs typeface="Calibri"/>
                        </a:rPr>
                        <a:t>Atención</a:t>
                      </a:r>
                      <a:r>
                        <a:rPr dirty="0" sz="1200" spc="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80">
                          <a:latin typeface="Calibri"/>
                          <a:cs typeface="Calibri"/>
                        </a:rPr>
                        <a:t>al</a:t>
                      </a:r>
                      <a:r>
                        <a:rPr dirty="0" sz="1200" spc="5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65">
                          <a:latin typeface="Calibri"/>
                          <a:cs typeface="Calibri"/>
                        </a:rPr>
                        <a:t>Usuario*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36830">
                    <a:lnT w="12700">
                      <a:solidFill>
                        <a:srgbClr val="A4A4A4"/>
                      </a:solidFill>
                      <a:prstDash val="solid"/>
                    </a:lnT>
                    <a:solidFill>
                      <a:srgbClr val="A4A4A4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just" marL="122555" marR="140335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dirty="0" sz="1000" spc="105">
                          <a:latin typeface="Calibri"/>
                          <a:cs typeface="Calibri"/>
                        </a:rPr>
                        <a:t>Diseño</a:t>
                      </a:r>
                      <a:r>
                        <a:rPr dirty="0" sz="1000" spc="1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90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z="1000" spc="1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10">
                          <a:latin typeface="Calibri"/>
                          <a:cs typeface="Calibri"/>
                        </a:rPr>
                        <a:t>implementación</a:t>
                      </a:r>
                      <a:r>
                        <a:rPr dirty="0" sz="1000" spc="16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14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1000" spc="1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40">
                          <a:latin typeface="Calibri"/>
                          <a:cs typeface="Calibri"/>
                        </a:rPr>
                        <a:t>un</a:t>
                      </a:r>
                      <a:r>
                        <a:rPr dirty="0" sz="1000" spc="1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14">
                          <a:latin typeface="Calibri"/>
                          <a:cs typeface="Calibri"/>
                        </a:rPr>
                        <a:t>modelo</a:t>
                      </a:r>
                      <a:r>
                        <a:rPr dirty="0" sz="1000" spc="1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85">
                          <a:latin typeface="Calibri"/>
                          <a:cs typeface="Calibri"/>
                        </a:rPr>
                        <a:t>estandarizado </a:t>
                      </a:r>
                      <a:r>
                        <a:rPr dirty="0" sz="1000" spc="114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1000" spc="170">
                          <a:latin typeface="Calibri"/>
                          <a:cs typeface="Calibri"/>
                        </a:rPr>
                        <a:t>  </a:t>
                      </a:r>
                      <a:r>
                        <a:rPr dirty="0" sz="1000" spc="100">
                          <a:latin typeface="Calibri"/>
                          <a:cs typeface="Calibri"/>
                        </a:rPr>
                        <a:t>atención</a:t>
                      </a:r>
                      <a:r>
                        <a:rPr dirty="0" sz="1000" spc="180">
                          <a:latin typeface="Calibri"/>
                          <a:cs typeface="Calibri"/>
                        </a:rPr>
                        <a:t>  </a:t>
                      </a:r>
                      <a:r>
                        <a:rPr dirty="0" sz="1000" spc="100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1000" spc="180">
                          <a:latin typeface="Calibri"/>
                          <a:cs typeface="Calibri"/>
                        </a:rPr>
                        <a:t>  </a:t>
                      </a:r>
                      <a:r>
                        <a:rPr dirty="0" sz="1000" spc="80">
                          <a:latin typeface="Calibri"/>
                          <a:cs typeface="Calibri"/>
                        </a:rPr>
                        <a:t>usuarios(as)</a:t>
                      </a:r>
                      <a:r>
                        <a:rPr dirty="0" sz="1000" spc="175">
                          <a:latin typeface="Calibri"/>
                          <a:cs typeface="Calibri"/>
                        </a:rPr>
                        <a:t>  </a:t>
                      </a:r>
                      <a:r>
                        <a:rPr dirty="0" sz="1000" spc="120">
                          <a:latin typeface="Calibri"/>
                          <a:cs typeface="Calibri"/>
                        </a:rPr>
                        <a:t>en</a:t>
                      </a:r>
                      <a:r>
                        <a:rPr dirty="0" sz="1000" spc="170">
                          <a:latin typeface="Calibri"/>
                          <a:cs typeface="Calibri"/>
                        </a:rPr>
                        <a:t>  </a:t>
                      </a:r>
                      <a:r>
                        <a:rPr dirty="0" sz="1000" spc="60">
                          <a:latin typeface="Calibri"/>
                          <a:cs typeface="Calibri"/>
                        </a:rPr>
                        <a:t>el</a:t>
                      </a:r>
                      <a:r>
                        <a:rPr dirty="0" sz="1000" spc="180">
                          <a:latin typeface="Calibri"/>
                          <a:cs typeface="Calibri"/>
                        </a:rPr>
                        <a:t>  </a:t>
                      </a:r>
                      <a:r>
                        <a:rPr dirty="0" sz="1000" spc="110">
                          <a:latin typeface="Calibri"/>
                          <a:cs typeface="Calibri"/>
                        </a:rPr>
                        <a:t>Poder</a:t>
                      </a:r>
                      <a:r>
                        <a:rPr dirty="0" sz="1000" spc="170">
                          <a:latin typeface="Calibri"/>
                          <a:cs typeface="Calibri"/>
                        </a:rPr>
                        <a:t>  </a:t>
                      </a:r>
                      <a:r>
                        <a:rPr dirty="0" sz="1000" spc="95">
                          <a:latin typeface="Calibri"/>
                          <a:cs typeface="Calibri"/>
                        </a:rPr>
                        <a:t>Judicial</a:t>
                      </a:r>
                      <a:r>
                        <a:rPr dirty="0" sz="1000" spc="185">
                          <a:latin typeface="Calibri"/>
                          <a:cs typeface="Calibri"/>
                        </a:rPr>
                        <a:t>  </a:t>
                      </a:r>
                      <a:r>
                        <a:rPr dirty="0" sz="1000" spc="50">
                          <a:latin typeface="Calibri"/>
                          <a:cs typeface="Calibri"/>
                        </a:rPr>
                        <a:t>a </a:t>
                      </a:r>
                      <a:r>
                        <a:rPr dirty="0" sz="1000" spc="75">
                          <a:latin typeface="Calibri"/>
                          <a:cs typeface="Calibri"/>
                        </a:rPr>
                        <a:t>través</a:t>
                      </a:r>
                      <a:r>
                        <a:rPr dirty="0" sz="1000" spc="19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14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1000" spc="2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75">
                          <a:latin typeface="Calibri"/>
                          <a:cs typeface="Calibri"/>
                        </a:rPr>
                        <a:t>la</a:t>
                      </a:r>
                      <a:r>
                        <a:rPr dirty="0" sz="1000" spc="2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90">
                          <a:latin typeface="Calibri"/>
                          <a:cs typeface="Calibri"/>
                        </a:rPr>
                        <a:t>elaboración</a:t>
                      </a:r>
                      <a:r>
                        <a:rPr dirty="0" sz="1000" spc="2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14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1000" spc="2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30">
                          <a:latin typeface="Calibri"/>
                          <a:cs typeface="Calibri"/>
                        </a:rPr>
                        <a:t>una</a:t>
                      </a:r>
                      <a:r>
                        <a:rPr dirty="0" sz="1000" spc="2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80">
                          <a:latin typeface="Calibri"/>
                          <a:cs typeface="Calibri"/>
                        </a:rPr>
                        <a:t>Política</a:t>
                      </a:r>
                      <a:r>
                        <a:rPr dirty="0" sz="1000" spc="2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14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1000" spc="204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00">
                          <a:latin typeface="Calibri"/>
                          <a:cs typeface="Calibri"/>
                        </a:rPr>
                        <a:t>Atención</a:t>
                      </a:r>
                      <a:r>
                        <a:rPr dirty="0" sz="1000" spc="2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50">
                          <a:latin typeface="Calibri"/>
                          <a:cs typeface="Calibri"/>
                        </a:rPr>
                        <a:t>a </a:t>
                      </a:r>
                      <a:r>
                        <a:rPr dirty="0" sz="1000" spc="75">
                          <a:latin typeface="Calibri"/>
                          <a:cs typeface="Calibri"/>
                        </a:rPr>
                        <a:t>Usuarios.</a:t>
                      </a:r>
                      <a:r>
                        <a:rPr dirty="0" sz="1000" spc="29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25">
                          <a:latin typeface="Calibri"/>
                          <a:cs typeface="Calibri"/>
                        </a:rPr>
                        <a:t>Busca</a:t>
                      </a:r>
                      <a:r>
                        <a:rPr dirty="0" sz="1000" spc="3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95">
                          <a:latin typeface="Calibri"/>
                          <a:cs typeface="Calibri"/>
                        </a:rPr>
                        <a:t>mejorar</a:t>
                      </a:r>
                      <a:r>
                        <a:rPr dirty="0" sz="1000" spc="28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70">
                          <a:latin typeface="Calibri"/>
                          <a:cs typeface="Calibri"/>
                        </a:rPr>
                        <a:t>la</a:t>
                      </a:r>
                      <a:r>
                        <a:rPr dirty="0" sz="1000" spc="28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00">
                          <a:latin typeface="Calibri"/>
                          <a:cs typeface="Calibri"/>
                        </a:rPr>
                        <a:t>calidad</a:t>
                      </a:r>
                      <a:r>
                        <a:rPr dirty="0" sz="1000" spc="29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20">
                          <a:latin typeface="Calibri"/>
                          <a:cs typeface="Calibri"/>
                        </a:rPr>
                        <a:t>en</a:t>
                      </a:r>
                      <a:r>
                        <a:rPr dirty="0" sz="1000" spc="28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75">
                          <a:latin typeface="Calibri"/>
                          <a:cs typeface="Calibri"/>
                        </a:rPr>
                        <a:t>la</a:t>
                      </a:r>
                      <a:r>
                        <a:rPr dirty="0" sz="1000" spc="29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80">
                          <a:latin typeface="Calibri"/>
                          <a:cs typeface="Calibri"/>
                        </a:rPr>
                        <a:t>atención,</a:t>
                      </a:r>
                      <a:r>
                        <a:rPr dirty="0" sz="1000" spc="30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45">
                          <a:latin typeface="Calibri"/>
                          <a:cs typeface="Calibri"/>
                        </a:rPr>
                        <a:t>así </a:t>
                      </a:r>
                      <a:r>
                        <a:rPr dirty="0" sz="1000" spc="135">
                          <a:latin typeface="Calibri"/>
                          <a:cs typeface="Calibri"/>
                        </a:rPr>
                        <a:t>como</a:t>
                      </a:r>
                      <a:r>
                        <a:rPr dirty="0" sz="1000" spc="300">
                          <a:latin typeface="Calibri"/>
                          <a:cs typeface="Calibri"/>
                        </a:rPr>
                        <a:t>  </a:t>
                      </a:r>
                      <a:r>
                        <a:rPr dirty="0" sz="1000" spc="100">
                          <a:latin typeface="Calibri"/>
                          <a:cs typeface="Calibri"/>
                        </a:rPr>
                        <a:t>ampliar</a:t>
                      </a:r>
                      <a:r>
                        <a:rPr dirty="0" sz="1000" spc="300">
                          <a:latin typeface="Calibri"/>
                          <a:cs typeface="Calibri"/>
                        </a:rPr>
                        <a:t>  </a:t>
                      </a:r>
                      <a:r>
                        <a:rPr dirty="0" sz="1000" spc="60">
                          <a:latin typeface="Calibri"/>
                          <a:cs typeface="Calibri"/>
                        </a:rPr>
                        <a:t>el</a:t>
                      </a:r>
                      <a:r>
                        <a:rPr dirty="0" sz="1000" spc="310">
                          <a:latin typeface="Calibri"/>
                          <a:cs typeface="Calibri"/>
                        </a:rPr>
                        <a:t>  </a:t>
                      </a:r>
                      <a:r>
                        <a:rPr dirty="0" sz="1000" spc="100">
                          <a:latin typeface="Calibri"/>
                          <a:cs typeface="Calibri"/>
                        </a:rPr>
                        <a:t>acceso</a:t>
                      </a:r>
                      <a:r>
                        <a:rPr dirty="0" sz="1000" spc="295">
                          <a:latin typeface="Calibri"/>
                          <a:cs typeface="Calibri"/>
                        </a:rPr>
                        <a:t>  </a:t>
                      </a:r>
                      <a:r>
                        <a:rPr dirty="0" sz="1000" spc="100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1000" spc="290">
                          <a:latin typeface="Calibri"/>
                          <a:cs typeface="Calibri"/>
                        </a:rPr>
                        <a:t>  </a:t>
                      </a:r>
                      <a:r>
                        <a:rPr dirty="0" sz="1000" spc="75">
                          <a:latin typeface="Calibri"/>
                          <a:cs typeface="Calibri"/>
                        </a:rPr>
                        <a:t>la</a:t>
                      </a:r>
                      <a:r>
                        <a:rPr dirty="0" sz="1000" spc="300">
                          <a:latin typeface="Calibri"/>
                          <a:cs typeface="Calibri"/>
                        </a:rPr>
                        <a:t>  </a:t>
                      </a:r>
                      <a:r>
                        <a:rPr dirty="0" sz="1000" spc="75">
                          <a:latin typeface="Calibri"/>
                          <a:cs typeface="Calibri"/>
                        </a:rPr>
                        <a:t>justicia</a:t>
                      </a:r>
                      <a:r>
                        <a:rPr dirty="0" sz="1000" spc="300">
                          <a:latin typeface="Calibri"/>
                          <a:cs typeface="Calibri"/>
                        </a:rPr>
                        <a:t>  </a:t>
                      </a:r>
                      <a:r>
                        <a:rPr dirty="0" sz="1000" spc="100">
                          <a:latin typeface="Calibri"/>
                          <a:cs typeface="Calibri"/>
                        </a:rPr>
                        <a:t>mediante </a:t>
                      </a:r>
                      <a:r>
                        <a:rPr dirty="0" sz="1000" spc="80">
                          <a:latin typeface="Calibri"/>
                          <a:cs typeface="Calibri"/>
                        </a:rPr>
                        <a:t>diferentes</a:t>
                      </a:r>
                      <a:r>
                        <a:rPr dirty="0" sz="1000" spc="3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95">
                          <a:latin typeface="Calibri"/>
                          <a:cs typeface="Calibri"/>
                        </a:rPr>
                        <a:t>canales</a:t>
                      </a:r>
                      <a:r>
                        <a:rPr dirty="0" sz="1000" spc="3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14">
                          <a:latin typeface="Calibri"/>
                          <a:cs typeface="Calibri"/>
                        </a:rPr>
                        <a:t>con</a:t>
                      </a:r>
                      <a:r>
                        <a:rPr dirty="0" sz="1000" spc="3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25">
                          <a:latin typeface="Calibri"/>
                          <a:cs typeface="Calibri"/>
                        </a:rPr>
                        <a:t>mecanismos</a:t>
                      </a:r>
                      <a:r>
                        <a:rPr dirty="0" sz="1000" spc="3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90">
                          <a:latin typeface="Calibri"/>
                          <a:cs typeface="Calibri"/>
                        </a:rPr>
                        <a:t>sostenidos</a:t>
                      </a:r>
                      <a:r>
                        <a:rPr dirty="0" sz="1000" spc="3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25">
                          <a:latin typeface="Calibri"/>
                          <a:cs typeface="Calibri"/>
                        </a:rPr>
                        <a:t>en</a:t>
                      </a:r>
                      <a:r>
                        <a:rPr dirty="0" sz="1000" spc="30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50">
                          <a:latin typeface="Calibri"/>
                          <a:cs typeface="Calibri"/>
                        </a:rPr>
                        <a:t>las </a:t>
                      </a:r>
                      <a:r>
                        <a:rPr dirty="0" sz="1000" spc="105">
                          <a:latin typeface="Calibri"/>
                          <a:cs typeface="Calibri"/>
                        </a:rPr>
                        <a:t>nuevas </a:t>
                      </a:r>
                      <a:r>
                        <a:rPr dirty="0" sz="1000" spc="95">
                          <a:latin typeface="Calibri"/>
                          <a:cs typeface="Calibri"/>
                        </a:rPr>
                        <a:t>tecnologías</a:t>
                      </a:r>
                      <a:r>
                        <a:rPr dirty="0" sz="1000" spc="1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70">
                          <a:latin typeface="Calibri"/>
                          <a:cs typeface="Calibri"/>
                        </a:rPr>
                        <a:t>y</a:t>
                      </a:r>
                      <a:r>
                        <a:rPr dirty="0" sz="1000" spc="4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80">
                          <a:latin typeface="Calibri"/>
                          <a:cs typeface="Calibri"/>
                        </a:rPr>
                        <a:t>protocolos</a:t>
                      </a:r>
                      <a:r>
                        <a:rPr dirty="0" sz="1000" spc="114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20">
                          <a:latin typeface="Calibri"/>
                          <a:cs typeface="Calibri"/>
                        </a:rPr>
                        <a:t>que</a:t>
                      </a:r>
                      <a:r>
                        <a:rPr dirty="0" sz="1000" spc="114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10">
                          <a:latin typeface="Calibri"/>
                          <a:cs typeface="Calibri"/>
                        </a:rPr>
                        <a:t>aseguren</a:t>
                      </a:r>
                      <a:r>
                        <a:rPr dirty="0" sz="1000" spc="1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40">
                          <a:latin typeface="Calibri"/>
                          <a:cs typeface="Calibri"/>
                        </a:rPr>
                        <a:t>un</a:t>
                      </a:r>
                      <a:r>
                        <a:rPr dirty="0" sz="1000" spc="10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50">
                          <a:latin typeface="Calibri"/>
                          <a:cs typeface="Calibri"/>
                        </a:rPr>
                        <a:t>trato </a:t>
                      </a:r>
                      <a:r>
                        <a:rPr dirty="0" sz="1000" spc="120">
                          <a:latin typeface="Calibri"/>
                          <a:cs typeface="Calibri"/>
                        </a:rPr>
                        <a:t>digno</a:t>
                      </a:r>
                      <a:r>
                        <a:rPr dirty="0" sz="1000" spc="6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00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1000" spc="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70">
                          <a:latin typeface="Calibri"/>
                          <a:cs typeface="Calibri"/>
                        </a:rPr>
                        <a:t>las</a:t>
                      </a:r>
                      <a:r>
                        <a:rPr dirty="0" sz="1000" spc="6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70">
                          <a:latin typeface="Calibri"/>
                          <a:cs typeface="Calibri"/>
                        </a:rPr>
                        <a:t>personas.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39370">
                    <a:lnT w="12700">
                      <a:solidFill>
                        <a:srgbClr val="A4A4A4"/>
                      </a:solidFill>
                      <a:prstDash val="solid"/>
                    </a:lnT>
                    <a:solidFill>
                      <a:srgbClr val="A4A4A4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4828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dirty="0" sz="1200" spc="114">
                          <a:latin typeface="Calibri"/>
                          <a:cs typeface="Calibri"/>
                        </a:rPr>
                        <a:t>Dirección</a:t>
                      </a:r>
                      <a:r>
                        <a:rPr dirty="0" sz="1200" spc="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110">
                          <a:latin typeface="Calibri"/>
                          <a:cs typeface="Calibri"/>
                        </a:rPr>
                        <a:t>del</a:t>
                      </a:r>
                      <a:r>
                        <a:rPr dirty="0" sz="1200" spc="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85">
                          <a:latin typeface="Calibri"/>
                          <a:cs typeface="Calibri"/>
                        </a:rPr>
                        <a:t>Servicio</a:t>
                      </a:r>
                      <a:endParaRPr sz="1200">
                        <a:latin typeface="Calibri"/>
                        <a:cs typeface="Calibri"/>
                      </a:endParaRPr>
                    </a:p>
                    <a:p>
                      <a:pPr marL="213360">
                        <a:lnSpc>
                          <a:spcPct val="100000"/>
                        </a:lnSpc>
                      </a:pPr>
                      <a:r>
                        <a:rPr dirty="0" sz="1200" spc="114">
                          <a:latin typeface="Calibri"/>
                          <a:cs typeface="Calibri"/>
                        </a:rPr>
                        <a:t>Judicial</a:t>
                      </a:r>
                      <a:r>
                        <a:rPr dirty="0" sz="1200" spc="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90">
                          <a:latin typeface="Calibri"/>
                          <a:cs typeface="Calibri"/>
                        </a:rPr>
                        <a:t>y</a:t>
                      </a:r>
                      <a:r>
                        <a:rPr dirty="0" sz="1200" spc="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110">
                          <a:latin typeface="Calibri"/>
                          <a:cs typeface="Calibri"/>
                        </a:rPr>
                        <a:t>Operaciones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38100">
                    <a:lnT w="12700">
                      <a:solidFill>
                        <a:srgbClr val="A4A4A4"/>
                      </a:solidFill>
                      <a:prstDash val="solid"/>
                    </a:lnT>
                    <a:solidFill>
                      <a:srgbClr val="A4A4A4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marR="81280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dirty="0" sz="1200" spc="90">
                          <a:latin typeface="Calibri"/>
                          <a:cs typeface="Calibri"/>
                        </a:rPr>
                        <a:t>RD$10,670,000.00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36830">
                    <a:lnT w="12700">
                      <a:solidFill>
                        <a:srgbClr val="A4A4A4"/>
                      </a:solidFill>
                      <a:prstDash val="solid"/>
                    </a:lnT>
                    <a:solidFill>
                      <a:srgbClr val="A4A4A4">
                        <a:alpha val="19999"/>
                      </a:srgbClr>
                    </a:solidFill>
                  </a:tcPr>
                </a:tc>
              </a:tr>
              <a:tr h="41020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 rowSpan="2">
                  <a:txBody>
                    <a:bodyPr/>
                    <a:lstStyle/>
                    <a:p>
                      <a:pPr marL="188595" marR="114935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dirty="0" sz="1200" spc="150">
                          <a:latin typeface="Calibri"/>
                          <a:cs typeface="Calibri"/>
                        </a:rPr>
                        <a:t>Programa</a:t>
                      </a:r>
                      <a:r>
                        <a:rPr dirty="0" sz="1200" spc="8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145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1200" spc="5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110">
                          <a:latin typeface="Calibri"/>
                          <a:cs typeface="Calibri"/>
                        </a:rPr>
                        <a:t>Transformación </a:t>
                      </a:r>
                      <a:r>
                        <a:rPr dirty="0" sz="1200" spc="114">
                          <a:latin typeface="Calibri"/>
                          <a:cs typeface="Calibri"/>
                        </a:rPr>
                        <a:t>Digital</a:t>
                      </a:r>
                      <a:r>
                        <a:rPr dirty="0" sz="1200" spc="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85">
                          <a:latin typeface="Calibri"/>
                          <a:cs typeface="Calibri"/>
                        </a:rPr>
                        <a:t>del </a:t>
                      </a:r>
                      <a:r>
                        <a:rPr dirty="0" sz="1200" spc="135">
                          <a:latin typeface="Calibri"/>
                          <a:cs typeface="Calibri"/>
                        </a:rPr>
                        <a:t>Poder</a:t>
                      </a:r>
                      <a:r>
                        <a:rPr dirty="0" sz="1200" spc="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55">
                          <a:latin typeface="Calibri"/>
                          <a:cs typeface="Calibri"/>
                        </a:rPr>
                        <a:t>Judicial:*</a:t>
                      </a:r>
                      <a:endParaRPr sz="1200">
                        <a:latin typeface="Calibri"/>
                        <a:cs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67030" indent="-99060">
                        <a:lnSpc>
                          <a:spcPct val="100000"/>
                        </a:lnSpc>
                        <a:buChar char="-"/>
                        <a:tabLst>
                          <a:tab pos="367030" algn="l"/>
                        </a:tabLst>
                      </a:pPr>
                      <a:r>
                        <a:rPr dirty="0" sz="1200" spc="130">
                          <a:latin typeface="Calibri"/>
                          <a:cs typeface="Calibri"/>
                        </a:rPr>
                        <a:t>Sistema</a:t>
                      </a:r>
                      <a:r>
                        <a:rPr dirty="0" sz="1200" spc="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145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1200" spc="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105">
                          <a:latin typeface="Calibri"/>
                          <a:cs typeface="Calibri"/>
                        </a:rPr>
                        <a:t>Gestión</a:t>
                      </a:r>
                      <a:r>
                        <a:rPr dirty="0" sz="1200" spc="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150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1200" spc="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114">
                          <a:latin typeface="Calibri"/>
                          <a:cs typeface="Calibri"/>
                        </a:rPr>
                        <a:t>Casos</a:t>
                      </a:r>
                      <a:endParaRPr sz="1200">
                        <a:latin typeface="Calibri"/>
                        <a:cs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60"/>
                        </a:spcBef>
                        <a:buFont typeface="Calibri"/>
                        <a:buChar char="-"/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67030" indent="-99060">
                        <a:lnSpc>
                          <a:spcPct val="100000"/>
                        </a:lnSpc>
                        <a:buChar char="-"/>
                        <a:tabLst>
                          <a:tab pos="367030" algn="l"/>
                        </a:tabLst>
                      </a:pPr>
                      <a:r>
                        <a:rPr dirty="0" sz="1200" spc="125">
                          <a:latin typeface="Calibri"/>
                          <a:cs typeface="Calibri"/>
                        </a:rPr>
                        <a:t>Acceso</a:t>
                      </a:r>
                      <a:r>
                        <a:rPr dirty="0" sz="1200" spc="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114">
                          <a:latin typeface="Calibri"/>
                          <a:cs typeface="Calibri"/>
                        </a:rPr>
                        <a:t>Digital</a:t>
                      </a:r>
                      <a:r>
                        <a:rPr dirty="0" sz="1200" spc="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90">
                          <a:latin typeface="Calibri"/>
                          <a:cs typeface="Calibri"/>
                        </a:rPr>
                        <a:t>y</a:t>
                      </a:r>
                      <a:r>
                        <a:rPr dirty="0" sz="1200" spc="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120">
                          <a:latin typeface="Calibri"/>
                          <a:cs typeface="Calibri"/>
                        </a:rPr>
                        <a:t>Audiencias</a:t>
                      </a:r>
                      <a:r>
                        <a:rPr dirty="0" sz="1200" spc="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80">
                          <a:latin typeface="Calibri"/>
                          <a:cs typeface="Calibri"/>
                        </a:rPr>
                        <a:t>Virtuales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38735"/>
                </a:tc>
                <a:tc rowSpan="2">
                  <a:txBody>
                    <a:bodyPr/>
                    <a:lstStyle/>
                    <a:p>
                      <a:pPr algn="just" marL="122555" marR="140335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dirty="0" sz="1000" spc="105">
                          <a:latin typeface="Calibri"/>
                          <a:cs typeface="Calibri"/>
                        </a:rPr>
                        <a:t>Diseño</a:t>
                      </a:r>
                      <a:r>
                        <a:rPr dirty="0" sz="1000" spc="1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70">
                          <a:latin typeface="Calibri"/>
                          <a:cs typeface="Calibri"/>
                        </a:rPr>
                        <a:t>y</a:t>
                      </a:r>
                      <a:r>
                        <a:rPr dirty="0" sz="1000" spc="16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05">
                          <a:latin typeface="Calibri"/>
                          <a:cs typeface="Calibri"/>
                        </a:rPr>
                        <a:t>puesta</a:t>
                      </a:r>
                      <a:r>
                        <a:rPr dirty="0" sz="1000" spc="1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25">
                          <a:latin typeface="Calibri"/>
                          <a:cs typeface="Calibri"/>
                        </a:rPr>
                        <a:t>en</a:t>
                      </a:r>
                      <a:r>
                        <a:rPr dirty="0" sz="1000" spc="16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30">
                          <a:latin typeface="Calibri"/>
                          <a:cs typeface="Calibri"/>
                        </a:rPr>
                        <a:t>marcha</a:t>
                      </a:r>
                      <a:r>
                        <a:rPr dirty="0" sz="1000" spc="16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14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1000" spc="16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90">
                          <a:latin typeface="Calibri"/>
                          <a:cs typeface="Calibri"/>
                        </a:rPr>
                        <a:t>soluciones</a:t>
                      </a:r>
                      <a:r>
                        <a:rPr dirty="0" sz="1000" spc="17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85">
                          <a:latin typeface="Calibri"/>
                          <a:cs typeface="Calibri"/>
                        </a:rPr>
                        <a:t>tecnológicas </a:t>
                      </a:r>
                      <a:r>
                        <a:rPr dirty="0" sz="1000" spc="120">
                          <a:latin typeface="Calibri"/>
                          <a:cs typeface="Calibri"/>
                        </a:rPr>
                        <a:t>que</a:t>
                      </a:r>
                      <a:r>
                        <a:rPr dirty="0" sz="1000" spc="26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85">
                          <a:latin typeface="Calibri"/>
                          <a:cs typeface="Calibri"/>
                        </a:rPr>
                        <a:t>habiliten</a:t>
                      </a:r>
                      <a:r>
                        <a:rPr dirty="0" sz="1000" spc="26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95">
                          <a:latin typeface="Calibri"/>
                          <a:cs typeface="Calibri"/>
                        </a:rPr>
                        <a:t>canales</a:t>
                      </a:r>
                      <a:r>
                        <a:rPr dirty="0" sz="1000" spc="28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85">
                          <a:latin typeface="Calibri"/>
                          <a:cs typeface="Calibri"/>
                        </a:rPr>
                        <a:t>digitales</a:t>
                      </a:r>
                      <a:r>
                        <a:rPr dirty="0" sz="1000" spc="27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00">
                          <a:latin typeface="Calibri"/>
                          <a:cs typeface="Calibri"/>
                        </a:rPr>
                        <a:t>para</a:t>
                      </a:r>
                      <a:r>
                        <a:rPr dirty="0" sz="1000" spc="254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75">
                          <a:latin typeface="Calibri"/>
                          <a:cs typeface="Calibri"/>
                        </a:rPr>
                        <a:t>la</a:t>
                      </a:r>
                      <a:r>
                        <a:rPr dirty="0" sz="1000" spc="26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00">
                          <a:latin typeface="Calibri"/>
                          <a:cs typeface="Calibri"/>
                        </a:rPr>
                        <a:t>gestión</a:t>
                      </a:r>
                      <a:r>
                        <a:rPr dirty="0" sz="1000" spc="29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70">
                          <a:latin typeface="Calibri"/>
                          <a:cs typeface="Calibri"/>
                        </a:rPr>
                        <a:t>judicial </a:t>
                      </a:r>
                      <a:r>
                        <a:rPr dirty="0" sz="1000" spc="120">
                          <a:latin typeface="Calibri"/>
                          <a:cs typeface="Calibri"/>
                        </a:rPr>
                        <a:t>en</a:t>
                      </a:r>
                      <a:r>
                        <a:rPr dirty="0" sz="1000" spc="330">
                          <a:latin typeface="Calibri"/>
                          <a:cs typeface="Calibri"/>
                        </a:rPr>
                        <a:t>  </a:t>
                      </a:r>
                      <a:r>
                        <a:rPr dirty="0" sz="1000" spc="55">
                          <a:latin typeface="Calibri"/>
                          <a:cs typeface="Calibri"/>
                        </a:rPr>
                        <a:t>línea:</a:t>
                      </a:r>
                      <a:r>
                        <a:rPr dirty="0" sz="1000" spc="340">
                          <a:latin typeface="Calibri"/>
                          <a:cs typeface="Calibri"/>
                        </a:rPr>
                        <a:t>  </a:t>
                      </a:r>
                      <a:r>
                        <a:rPr dirty="0" sz="1000" spc="90">
                          <a:latin typeface="Calibri"/>
                          <a:cs typeface="Calibri"/>
                        </a:rPr>
                        <a:t>trámites</a:t>
                      </a:r>
                      <a:r>
                        <a:rPr dirty="0" sz="1000" spc="335">
                          <a:latin typeface="Calibri"/>
                          <a:cs typeface="Calibri"/>
                        </a:rPr>
                        <a:t>  </a:t>
                      </a:r>
                      <a:r>
                        <a:rPr dirty="0" sz="1000" spc="80">
                          <a:latin typeface="Calibri"/>
                          <a:cs typeface="Calibri"/>
                        </a:rPr>
                        <a:t>judiciales</a:t>
                      </a:r>
                      <a:r>
                        <a:rPr dirty="0" sz="1000" spc="335">
                          <a:latin typeface="Calibri"/>
                          <a:cs typeface="Calibri"/>
                        </a:rPr>
                        <a:t>  </a:t>
                      </a:r>
                      <a:r>
                        <a:rPr dirty="0" sz="1000" spc="75">
                          <a:latin typeface="Calibri"/>
                          <a:cs typeface="Calibri"/>
                        </a:rPr>
                        <a:t>digitales,</a:t>
                      </a:r>
                      <a:r>
                        <a:rPr dirty="0" sz="1000" spc="340">
                          <a:latin typeface="Calibri"/>
                          <a:cs typeface="Calibri"/>
                        </a:rPr>
                        <a:t>  </a:t>
                      </a:r>
                      <a:r>
                        <a:rPr dirty="0" sz="1000" spc="90">
                          <a:latin typeface="Calibri"/>
                          <a:cs typeface="Calibri"/>
                        </a:rPr>
                        <a:t>audiencias </a:t>
                      </a:r>
                      <a:r>
                        <a:rPr dirty="0" sz="1000" spc="70">
                          <a:latin typeface="Calibri"/>
                          <a:cs typeface="Calibri"/>
                        </a:rPr>
                        <a:t>virtuales</a:t>
                      </a:r>
                      <a:r>
                        <a:rPr dirty="0" sz="1000" spc="4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70">
                          <a:latin typeface="Calibri"/>
                          <a:cs typeface="Calibri"/>
                        </a:rPr>
                        <a:t>y</a:t>
                      </a:r>
                      <a:r>
                        <a:rPr dirty="0" sz="1000" spc="38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95">
                          <a:latin typeface="Calibri"/>
                          <a:cs typeface="Calibri"/>
                        </a:rPr>
                        <a:t>firma</a:t>
                      </a:r>
                      <a:r>
                        <a:rPr dirty="0" sz="1000" spc="39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70">
                          <a:latin typeface="Calibri"/>
                          <a:cs typeface="Calibri"/>
                        </a:rPr>
                        <a:t>electrónica;</a:t>
                      </a:r>
                      <a:r>
                        <a:rPr dirty="0" sz="1000" spc="38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10">
                          <a:latin typeface="Calibri"/>
                          <a:cs typeface="Calibri"/>
                        </a:rPr>
                        <a:t>exceptuando</a:t>
                      </a:r>
                      <a:r>
                        <a:rPr dirty="0" sz="1000" spc="39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75">
                          <a:latin typeface="Calibri"/>
                          <a:cs typeface="Calibri"/>
                        </a:rPr>
                        <a:t>la</a:t>
                      </a:r>
                      <a:r>
                        <a:rPr dirty="0" sz="1000" spc="39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90">
                          <a:latin typeface="Calibri"/>
                          <a:cs typeface="Calibri"/>
                        </a:rPr>
                        <a:t>materia </a:t>
                      </a:r>
                      <a:r>
                        <a:rPr dirty="0" sz="1000" spc="70">
                          <a:latin typeface="Calibri"/>
                          <a:cs typeface="Calibri"/>
                        </a:rPr>
                        <a:t>Penal.</a:t>
                      </a:r>
                      <a:endParaRPr sz="1000">
                        <a:latin typeface="Calibri"/>
                        <a:cs typeface="Calibri"/>
                      </a:endParaRPr>
                    </a:p>
                    <a:p>
                      <a:pPr algn="just" marL="122555" marR="14097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000" spc="80">
                          <a:latin typeface="Calibri"/>
                          <a:cs typeface="Calibri"/>
                        </a:rPr>
                        <a:t>Desarrollo</a:t>
                      </a:r>
                      <a:r>
                        <a:rPr dirty="0" sz="1000" spc="114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90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z="1000" spc="1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14">
                          <a:latin typeface="Calibri"/>
                          <a:cs typeface="Calibri"/>
                        </a:rPr>
                        <a:t>implementación</a:t>
                      </a:r>
                      <a:r>
                        <a:rPr dirty="0" sz="1000" spc="1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14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1000" spc="1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45">
                          <a:latin typeface="Calibri"/>
                          <a:cs typeface="Calibri"/>
                        </a:rPr>
                        <a:t>un</a:t>
                      </a:r>
                      <a:r>
                        <a:rPr dirty="0" sz="1000" spc="1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00">
                          <a:latin typeface="Calibri"/>
                          <a:cs typeface="Calibri"/>
                        </a:rPr>
                        <a:t>sistema</a:t>
                      </a:r>
                      <a:r>
                        <a:rPr dirty="0" sz="1000" spc="1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90">
                          <a:latin typeface="Calibri"/>
                          <a:cs typeface="Calibri"/>
                        </a:rPr>
                        <a:t>integral</a:t>
                      </a:r>
                      <a:r>
                        <a:rPr dirty="0" sz="1000" spc="1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85">
                          <a:latin typeface="Calibri"/>
                          <a:cs typeface="Calibri"/>
                        </a:rPr>
                        <a:t>de </a:t>
                      </a:r>
                      <a:r>
                        <a:rPr dirty="0" sz="1000" spc="90">
                          <a:latin typeface="Calibri"/>
                          <a:cs typeface="Calibri"/>
                        </a:rPr>
                        <a:t>Gestión</a:t>
                      </a:r>
                      <a:r>
                        <a:rPr dirty="0" sz="1000" spc="29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14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1000" spc="29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05">
                          <a:latin typeface="Calibri"/>
                          <a:cs typeface="Calibri"/>
                        </a:rPr>
                        <a:t>Casos</a:t>
                      </a:r>
                      <a:r>
                        <a:rPr dirty="0" sz="1000" spc="28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95">
                          <a:latin typeface="Calibri"/>
                          <a:cs typeface="Calibri"/>
                        </a:rPr>
                        <a:t>Judiciales</a:t>
                      </a:r>
                      <a:r>
                        <a:rPr dirty="0" sz="1000" spc="29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25">
                          <a:latin typeface="Calibri"/>
                          <a:cs typeface="Calibri"/>
                        </a:rPr>
                        <a:t>que</a:t>
                      </a:r>
                      <a:r>
                        <a:rPr dirty="0" sz="1000" spc="29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05">
                          <a:latin typeface="Calibri"/>
                          <a:cs typeface="Calibri"/>
                        </a:rPr>
                        <a:t>abarca</a:t>
                      </a:r>
                      <a:r>
                        <a:rPr dirty="0" sz="1000" spc="27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75">
                          <a:latin typeface="Calibri"/>
                          <a:cs typeface="Calibri"/>
                        </a:rPr>
                        <a:t>las</a:t>
                      </a:r>
                      <a:r>
                        <a:rPr dirty="0" sz="1000" spc="29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70">
                          <a:latin typeface="Calibri"/>
                          <a:cs typeface="Calibri"/>
                        </a:rPr>
                        <a:t>diferentes </a:t>
                      </a:r>
                      <a:r>
                        <a:rPr dirty="0" sz="1000" spc="65">
                          <a:latin typeface="Calibri"/>
                          <a:cs typeface="Calibri"/>
                        </a:rPr>
                        <a:t>jurisdicciones.</a:t>
                      </a:r>
                      <a:endParaRPr sz="1000">
                        <a:latin typeface="Calibri"/>
                        <a:cs typeface="Calibri"/>
                      </a:endParaRPr>
                    </a:p>
                    <a:p>
                      <a:pPr algn="just" marL="122555" marR="140335">
                        <a:lnSpc>
                          <a:spcPct val="100000"/>
                        </a:lnSpc>
                      </a:pPr>
                      <a:r>
                        <a:rPr dirty="0" sz="1000" spc="105">
                          <a:latin typeface="Calibri"/>
                          <a:cs typeface="Calibri"/>
                        </a:rPr>
                        <a:t>Diseño</a:t>
                      </a:r>
                      <a:r>
                        <a:rPr dirty="0" sz="1000" spc="1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70">
                          <a:latin typeface="Calibri"/>
                          <a:cs typeface="Calibri"/>
                        </a:rPr>
                        <a:t>y</a:t>
                      </a:r>
                      <a:r>
                        <a:rPr dirty="0" sz="1000" spc="16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75">
                          <a:latin typeface="Calibri"/>
                          <a:cs typeface="Calibri"/>
                        </a:rPr>
                        <a:t>desarrollo</a:t>
                      </a:r>
                      <a:r>
                        <a:rPr dirty="0" sz="1000" spc="15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14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1000" spc="17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75">
                          <a:latin typeface="Calibri"/>
                          <a:cs typeface="Calibri"/>
                        </a:rPr>
                        <a:t>la</a:t>
                      </a:r>
                      <a:r>
                        <a:rPr dirty="0" sz="1000" spc="1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80">
                          <a:latin typeface="Calibri"/>
                          <a:cs typeface="Calibri"/>
                        </a:rPr>
                        <a:t>infraestructura</a:t>
                      </a:r>
                      <a:r>
                        <a:rPr dirty="0" sz="1000" spc="16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90">
                          <a:latin typeface="Calibri"/>
                          <a:cs typeface="Calibri"/>
                        </a:rPr>
                        <a:t>necesaria</a:t>
                      </a:r>
                      <a:r>
                        <a:rPr dirty="0" sz="1000" spc="16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80">
                          <a:latin typeface="Calibri"/>
                          <a:cs typeface="Calibri"/>
                        </a:rPr>
                        <a:t>para </a:t>
                      </a:r>
                      <a:r>
                        <a:rPr dirty="0" sz="1000" spc="85">
                          <a:latin typeface="Calibri"/>
                          <a:cs typeface="Calibri"/>
                        </a:rPr>
                        <a:t>permitir</a:t>
                      </a:r>
                      <a:r>
                        <a:rPr dirty="0" sz="1000" spc="3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60">
                          <a:latin typeface="Calibri"/>
                          <a:cs typeface="Calibri"/>
                        </a:rPr>
                        <a:t>el</a:t>
                      </a:r>
                      <a:r>
                        <a:rPr dirty="0" sz="1000" spc="3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00">
                          <a:latin typeface="Calibri"/>
                          <a:cs typeface="Calibri"/>
                        </a:rPr>
                        <a:t>acceso</a:t>
                      </a:r>
                      <a:r>
                        <a:rPr dirty="0" sz="1000" spc="3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85">
                          <a:latin typeface="Calibri"/>
                          <a:cs typeface="Calibri"/>
                        </a:rPr>
                        <a:t>digital</a:t>
                      </a:r>
                      <a:r>
                        <a:rPr dirty="0" sz="1000" spc="3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00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1000" spc="3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65">
                          <a:latin typeface="Calibri"/>
                          <a:cs typeface="Calibri"/>
                        </a:rPr>
                        <a:t>los</a:t>
                      </a:r>
                      <a:r>
                        <a:rPr dirty="0" sz="1000" spc="3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70">
                          <a:latin typeface="Calibri"/>
                          <a:cs typeface="Calibri"/>
                        </a:rPr>
                        <a:t>servicios</a:t>
                      </a:r>
                      <a:r>
                        <a:rPr dirty="0" sz="1000" spc="3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70">
                          <a:latin typeface="Calibri"/>
                          <a:cs typeface="Calibri"/>
                        </a:rPr>
                        <a:t>judiciales,</a:t>
                      </a:r>
                      <a:r>
                        <a:rPr dirty="0" sz="1000" spc="3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45">
                          <a:latin typeface="Calibri"/>
                          <a:cs typeface="Calibri"/>
                        </a:rPr>
                        <a:t>así </a:t>
                      </a:r>
                      <a:r>
                        <a:rPr dirty="0" sz="1000" spc="135">
                          <a:latin typeface="Calibri"/>
                          <a:cs typeface="Calibri"/>
                        </a:rPr>
                        <a:t>como</a:t>
                      </a:r>
                      <a:r>
                        <a:rPr dirty="0" sz="1000" spc="3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75">
                          <a:latin typeface="Calibri"/>
                          <a:cs typeface="Calibri"/>
                        </a:rPr>
                        <a:t>la</a:t>
                      </a:r>
                      <a:r>
                        <a:rPr dirty="0" sz="1000" spc="3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14">
                          <a:latin typeface="Calibri"/>
                          <a:cs typeface="Calibri"/>
                        </a:rPr>
                        <a:t>implementación</a:t>
                      </a:r>
                      <a:r>
                        <a:rPr dirty="0" sz="1000" spc="3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14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1000" spc="3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70">
                          <a:latin typeface="Calibri"/>
                          <a:cs typeface="Calibri"/>
                        </a:rPr>
                        <a:t>la</a:t>
                      </a:r>
                      <a:r>
                        <a:rPr dirty="0" sz="1000" spc="3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14">
                          <a:latin typeface="Calibri"/>
                          <a:cs typeface="Calibri"/>
                        </a:rPr>
                        <a:t>capacidad</a:t>
                      </a:r>
                      <a:r>
                        <a:rPr dirty="0" sz="1000" spc="3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14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1000" spc="3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55">
                          <a:latin typeface="Calibri"/>
                          <a:cs typeface="Calibri"/>
                        </a:rPr>
                        <a:t>realizar </a:t>
                      </a:r>
                      <a:r>
                        <a:rPr dirty="0" sz="1000" spc="100">
                          <a:latin typeface="Calibri"/>
                          <a:cs typeface="Calibri"/>
                        </a:rPr>
                        <a:t>audiencias</a:t>
                      </a:r>
                      <a:r>
                        <a:rPr dirty="0" sz="1000" spc="7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50">
                          <a:latin typeface="Calibri"/>
                          <a:cs typeface="Calibri"/>
                        </a:rPr>
                        <a:t>virtuales.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39370"/>
                </a:tc>
                <a:tc>
                  <a:txBody>
                    <a:bodyPr/>
                    <a:lstStyle/>
                    <a:p>
                      <a:pPr algn="ctr" marR="32384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dirty="0" sz="1200" spc="114">
                          <a:latin typeface="Calibri"/>
                          <a:cs typeface="Calibri"/>
                        </a:rPr>
                        <a:t>Dirección</a:t>
                      </a:r>
                      <a:r>
                        <a:rPr dirty="0" sz="1200" spc="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145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1200" spc="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105">
                          <a:latin typeface="Calibri"/>
                          <a:cs typeface="Calibri"/>
                        </a:rPr>
                        <a:t>Tecnología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36830"/>
                </a:tc>
                <a:tc>
                  <a:txBody>
                    <a:bodyPr/>
                    <a:lstStyle/>
                    <a:p>
                      <a:pPr algn="r" marR="83185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dirty="0" sz="1200" spc="-10">
                          <a:latin typeface="Calibri"/>
                          <a:cs typeface="Calibri"/>
                        </a:rPr>
                        <a:t>RD$157,308,171.62**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38735"/>
                </a:tc>
              </a:tr>
              <a:tr h="150939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 marL="95885">
                        <a:lnSpc>
                          <a:spcPct val="100000"/>
                        </a:lnSpc>
                      </a:pPr>
                      <a:r>
                        <a:rPr dirty="0" sz="1200" spc="95">
                          <a:latin typeface="Calibri"/>
                          <a:cs typeface="Calibri"/>
                        </a:rPr>
                        <a:t>8</a:t>
                      </a:r>
                      <a:endParaRPr sz="1200">
                        <a:latin typeface="Calibri"/>
                        <a:cs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 marL="97790">
                        <a:lnSpc>
                          <a:spcPct val="100000"/>
                        </a:lnSpc>
                      </a:pPr>
                      <a:r>
                        <a:rPr dirty="0" sz="1200" spc="50">
                          <a:latin typeface="Calibri"/>
                          <a:cs typeface="Calibri"/>
                        </a:rPr>
                        <a:t>9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1270"/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38735"/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393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005840">
                <a:tc>
                  <a:txBody>
                    <a:bodyPr/>
                    <a:lstStyle/>
                    <a:p>
                      <a:pPr algn="ctr" marL="94615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dirty="0" sz="1200" spc="-25">
                          <a:latin typeface="Calibri"/>
                          <a:cs typeface="Calibri"/>
                        </a:rPr>
                        <a:t>10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38735"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A4A4A4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88595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dirty="0" sz="1200" spc="110">
                          <a:latin typeface="Calibri"/>
                          <a:cs typeface="Calibri"/>
                        </a:rPr>
                        <a:t>Apertura</a:t>
                      </a:r>
                      <a:r>
                        <a:rPr dirty="0" sz="1200" spc="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150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1200" spc="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135">
                          <a:latin typeface="Calibri"/>
                          <a:cs typeface="Calibri"/>
                        </a:rPr>
                        <a:t>Sedes</a:t>
                      </a:r>
                      <a:r>
                        <a:rPr dirty="0" sz="1200" spc="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95">
                          <a:latin typeface="Calibri"/>
                          <a:cs typeface="Calibri"/>
                        </a:rPr>
                        <a:t>Judiciales:</a:t>
                      </a:r>
                      <a:r>
                        <a:rPr dirty="0" sz="1200" spc="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140">
                          <a:latin typeface="Calibri"/>
                          <a:cs typeface="Calibri"/>
                        </a:rPr>
                        <a:t>SDE,</a:t>
                      </a:r>
                      <a:r>
                        <a:rPr dirty="0" sz="1200" spc="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120">
                          <a:latin typeface="Calibri"/>
                          <a:cs typeface="Calibri"/>
                        </a:rPr>
                        <a:t>SDO,</a:t>
                      </a:r>
                      <a:endParaRPr sz="1200">
                        <a:latin typeface="Calibri"/>
                        <a:cs typeface="Calibri"/>
                      </a:endParaRPr>
                    </a:p>
                    <a:p>
                      <a:pPr marL="188595">
                        <a:lnSpc>
                          <a:spcPct val="100000"/>
                        </a:lnSpc>
                      </a:pPr>
                      <a:r>
                        <a:rPr dirty="0" sz="1200" spc="70">
                          <a:latin typeface="Calibri"/>
                          <a:cs typeface="Calibri"/>
                        </a:rPr>
                        <a:t>DN*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38735"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A4A4A4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just" marL="122555" marR="14097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000" spc="95">
                          <a:latin typeface="Calibri"/>
                          <a:cs typeface="Calibri"/>
                        </a:rPr>
                        <a:t>Apertura</a:t>
                      </a:r>
                      <a:r>
                        <a:rPr dirty="0" sz="1000" spc="434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70">
                          <a:latin typeface="Calibri"/>
                          <a:cs typeface="Calibri"/>
                        </a:rPr>
                        <a:t>y</a:t>
                      </a:r>
                      <a:r>
                        <a:rPr dirty="0" sz="1000" spc="4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05">
                          <a:latin typeface="Calibri"/>
                          <a:cs typeface="Calibri"/>
                        </a:rPr>
                        <a:t>puesta</a:t>
                      </a:r>
                      <a:r>
                        <a:rPr dirty="0" sz="1000" spc="434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20">
                          <a:latin typeface="Calibri"/>
                          <a:cs typeface="Calibri"/>
                        </a:rPr>
                        <a:t>en</a:t>
                      </a:r>
                      <a:r>
                        <a:rPr dirty="0" sz="1000" spc="45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95">
                          <a:latin typeface="Calibri"/>
                          <a:cs typeface="Calibri"/>
                        </a:rPr>
                        <a:t>operación</a:t>
                      </a:r>
                      <a:r>
                        <a:rPr dirty="0" sz="1000" spc="4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14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1000" spc="4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95">
                          <a:latin typeface="Calibri"/>
                          <a:cs typeface="Calibri"/>
                        </a:rPr>
                        <a:t>sedes</a:t>
                      </a:r>
                      <a:r>
                        <a:rPr dirty="0" sz="1000" spc="4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70">
                          <a:latin typeface="Calibri"/>
                          <a:cs typeface="Calibri"/>
                        </a:rPr>
                        <a:t>judiciales </a:t>
                      </a:r>
                      <a:r>
                        <a:rPr dirty="0" sz="1000" spc="120">
                          <a:latin typeface="Calibri"/>
                          <a:cs typeface="Calibri"/>
                        </a:rPr>
                        <a:t>dignas</a:t>
                      </a:r>
                      <a:r>
                        <a:rPr dirty="0" sz="1000" spc="47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70">
                          <a:latin typeface="Calibri"/>
                          <a:cs typeface="Calibri"/>
                        </a:rPr>
                        <a:t>y</a:t>
                      </a:r>
                      <a:r>
                        <a:rPr dirty="0" sz="1000" spc="49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90">
                          <a:latin typeface="Calibri"/>
                          <a:cs typeface="Calibri"/>
                        </a:rPr>
                        <a:t>accesibles</a:t>
                      </a:r>
                      <a:r>
                        <a:rPr dirty="0" sz="1000" spc="48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25">
                          <a:latin typeface="Calibri"/>
                          <a:cs typeface="Calibri"/>
                        </a:rPr>
                        <a:t>en</a:t>
                      </a:r>
                      <a:r>
                        <a:rPr dirty="0" sz="1000" spc="46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10">
                          <a:latin typeface="Calibri"/>
                          <a:cs typeface="Calibri"/>
                        </a:rPr>
                        <a:t>Santo</a:t>
                      </a:r>
                      <a:r>
                        <a:rPr dirty="0" sz="1000" spc="47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45">
                          <a:latin typeface="Calibri"/>
                          <a:cs typeface="Calibri"/>
                        </a:rPr>
                        <a:t>Domingo</a:t>
                      </a:r>
                      <a:r>
                        <a:rPr dirty="0" sz="1000" spc="48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70">
                          <a:latin typeface="Calibri"/>
                          <a:cs typeface="Calibri"/>
                        </a:rPr>
                        <a:t>Este,</a:t>
                      </a:r>
                      <a:r>
                        <a:rPr dirty="0" sz="1000" spc="47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00">
                          <a:latin typeface="Calibri"/>
                          <a:cs typeface="Calibri"/>
                        </a:rPr>
                        <a:t>Santo </a:t>
                      </a:r>
                      <a:r>
                        <a:rPr dirty="0" sz="1000" spc="145">
                          <a:latin typeface="Calibri"/>
                          <a:cs typeface="Calibri"/>
                        </a:rPr>
                        <a:t>Domingo</a:t>
                      </a:r>
                      <a:r>
                        <a:rPr dirty="0" sz="1000" spc="39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95">
                          <a:latin typeface="Calibri"/>
                          <a:cs typeface="Calibri"/>
                        </a:rPr>
                        <a:t>Oeste</a:t>
                      </a:r>
                      <a:r>
                        <a:rPr dirty="0" sz="1000" spc="4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70">
                          <a:latin typeface="Calibri"/>
                          <a:cs typeface="Calibri"/>
                        </a:rPr>
                        <a:t>y</a:t>
                      </a:r>
                      <a:r>
                        <a:rPr dirty="0" sz="1000" spc="4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75">
                          <a:latin typeface="Calibri"/>
                          <a:cs typeface="Calibri"/>
                        </a:rPr>
                        <a:t>Distrito</a:t>
                      </a:r>
                      <a:r>
                        <a:rPr dirty="0" sz="1000" spc="39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80">
                          <a:latin typeface="Calibri"/>
                          <a:cs typeface="Calibri"/>
                        </a:rPr>
                        <a:t>Nacional,</a:t>
                      </a:r>
                      <a:r>
                        <a:rPr dirty="0" sz="1000" spc="4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05">
                          <a:latin typeface="Calibri"/>
                          <a:cs typeface="Calibri"/>
                        </a:rPr>
                        <a:t>para</a:t>
                      </a:r>
                      <a:r>
                        <a:rPr dirty="0" sz="1000" spc="39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95">
                          <a:latin typeface="Calibri"/>
                          <a:cs typeface="Calibri"/>
                        </a:rPr>
                        <a:t>brindar</a:t>
                      </a:r>
                      <a:r>
                        <a:rPr dirty="0" sz="1000" spc="4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20">
                          <a:latin typeface="Calibri"/>
                          <a:cs typeface="Calibri"/>
                        </a:rPr>
                        <a:t>un </a:t>
                      </a:r>
                      <a:r>
                        <a:rPr dirty="0" sz="1000" spc="70">
                          <a:latin typeface="Calibri"/>
                          <a:cs typeface="Calibri"/>
                        </a:rPr>
                        <a:t>servicio</a:t>
                      </a:r>
                      <a:r>
                        <a:rPr dirty="0" sz="1000" spc="385">
                          <a:latin typeface="Calibri"/>
                          <a:cs typeface="Calibri"/>
                        </a:rPr>
                        <a:t>  </a:t>
                      </a:r>
                      <a:r>
                        <a:rPr dirty="0" sz="1000" spc="100">
                          <a:latin typeface="Calibri"/>
                          <a:cs typeface="Calibri"/>
                        </a:rPr>
                        <a:t>oportuno</a:t>
                      </a:r>
                      <a:r>
                        <a:rPr dirty="0" sz="1000" spc="400">
                          <a:latin typeface="Calibri"/>
                          <a:cs typeface="Calibri"/>
                        </a:rPr>
                        <a:t>  </a:t>
                      </a:r>
                      <a:r>
                        <a:rPr dirty="0" sz="1000" spc="100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1000" spc="385">
                          <a:latin typeface="Calibri"/>
                          <a:cs typeface="Calibri"/>
                        </a:rPr>
                        <a:t>  </a:t>
                      </a:r>
                      <a:r>
                        <a:rPr dirty="0" sz="1000" spc="110">
                          <a:latin typeface="Calibri"/>
                          <a:cs typeface="Calibri"/>
                        </a:rPr>
                        <a:t>ciudadanos</a:t>
                      </a:r>
                      <a:r>
                        <a:rPr dirty="0" sz="1000" spc="395">
                          <a:latin typeface="Calibri"/>
                          <a:cs typeface="Calibri"/>
                        </a:rPr>
                        <a:t>  </a:t>
                      </a:r>
                      <a:r>
                        <a:rPr dirty="0" sz="1000">
                          <a:latin typeface="Calibri"/>
                          <a:cs typeface="Calibri"/>
                        </a:rPr>
                        <a:t>y/o</a:t>
                      </a:r>
                      <a:r>
                        <a:rPr dirty="0" sz="1000" spc="390">
                          <a:latin typeface="Calibri"/>
                          <a:cs typeface="Calibri"/>
                        </a:rPr>
                        <a:t>  </a:t>
                      </a:r>
                      <a:r>
                        <a:rPr dirty="0" sz="1000" spc="105">
                          <a:latin typeface="Calibri"/>
                          <a:cs typeface="Calibri"/>
                        </a:rPr>
                        <a:t>ciudadanas </a:t>
                      </a:r>
                      <a:r>
                        <a:rPr dirty="0" sz="1000" spc="120">
                          <a:latin typeface="Calibri"/>
                          <a:cs typeface="Calibri"/>
                        </a:rPr>
                        <a:t>que</a:t>
                      </a:r>
                      <a:r>
                        <a:rPr dirty="0" sz="1000" spc="215">
                          <a:latin typeface="Calibri"/>
                          <a:cs typeface="Calibri"/>
                        </a:rPr>
                        <a:t>  </a:t>
                      </a:r>
                      <a:r>
                        <a:rPr dirty="0" sz="1000" spc="90">
                          <a:latin typeface="Calibri"/>
                          <a:cs typeface="Calibri"/>
                        </a:rPr>
                        <a:t>requieran</a:t>
                      </a:r>
                      <a:r>
                        <a:rPr dirty="0" sz="1000" spc="225">
                          <a:latin typeface="Calibri"/>
                          <a:cs typeface="Calibri"/>
                        </a:rPr>
                        <a:t>  </a:t>
                      </a:r>
                      <a:r>
                        <a:rPr dirty="0" sz="1000" spc="70">
                          <a:latin typeface="Calibri"/>
                          <a:cs typeface="Calibri"/>
                        </a:rPr>
                        <a:t>resolver</a:t>
                      </a:r>
                      <a:r>
                        <a:rPr dirty="0" sz="1000" spc="220">
                          <a:latin typeface="Calibri"/>
                          <a:cs typeface="Calibri"/>
                        </a:rPr>
                        <a:t>  </a:t>
                      </a:r>
                      <a:r>
                        <a:rPr dirty="0" sz="1000" spc="90">
                          <a:latin typeface="Calibri"/>
                          <a:cs typeface="Calibri"/>
                        </a:rPr>
                        <a:t>situaciones</a:t>
                      </a:r>
                      <a:r>
                        <a:rPr dirty="0" sz="1000" spc="220">
                          <a:latin typeface="Calibri"/>
                          <a:cs typeface="Calibri"/>
                        </a:rPr>
                        <a:t>  </a:t>
                      </a:r>
                      <a:r>
                        <a:rPr dirty="0" sz="1000" spc="75">
                          <a:latin typeface="Calibri"/>
                          <a:cs typeface="Calibri"/>
                        </a:rPr>
                        <a:t>conflictivas</a:t>
                      </a:r>
                      <a:r>
                        <a:rPr dirty="0" sz="1000" spc="215">
                          <a:latin typeface="Calibri"/>
                          <a:cs typeface="Calibri"/>
                        </a:rPr>
                        <a:t>  </a:t>
                      </a:r>
                      <a:r>
                        <a:rPr dirty="0" sz="1000" spc="90">
                          <a:latin typeface="Calibri"/>
                          <a:cs typeface="Calibri"/>
                        </a:rPr>
                        <a:t>con </a:t>
                      </a:r>
                      <a:r>
                        <a:rPr dirty="0" sz="1000" spc="95">
                          <a:latin typeface="Calibri"/>
                          <a:cs typeface="Calibri"/>
                        </a:rPr>
                        <a:t>apoyo</a:t>
                      </a:r>
                      <a:r>
                        <a:rPr dirty="0" sz="1000" spc="8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55">
                          <a:latin typeface="Calibri"/>
                          <a:cs typeface="Calibri"/>
                        </a:rPr>
                        <a:t>judicial.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40005"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A4A4A4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marR="33020">
                        <a:lnSpc>
                          <a:spcPts val="1435"/>
                        </a:lnSpc>
                        <a:spcBef>
                          <a:spcPts val="305"/>
                        </a:spcBef>
                      </a:pPr>
                      <a:r>
                        <a:rPr dirty="0" sz="1200" spc="114">
                          <a:latin typeface="Calibri"/>
                          <a:cs typeface="Calibri"/>
                        </a:rPr>
                        <a:t>Dirección</a:t>
                      </a:r>
                      <a:r>
                        <a:rPr dirty="0" sz="1200" spc="5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120">
                          <a:latin typeface="Calibri"/>
                          <a:cs typeface="Calibri"/>
                        </a:rPr>
                        <a:t>de</a:t>
                      </a:r>
                      <a:endParaRPr sz="1200">
                        <a:latin typeface="Calibri"/>
                        <a:cs typeface="Calibri"/>
                      </a:endParaRPr>
                    </a:p>
                    <a:p>
                      <a:pPr algn="ctr" marR="31115">
                        <a:lnSpc>
                          <a:spcPts val="1435"/>
                        </a:lnSpc>
                      </a:pPr>
                      <a:r>
                        <a:rPr dirty="0" sz="1200" spc="100">
                          <a:latin typeface="Calibri"/>
                          <a:cs typeface="Calibri"/>
                        </a:rPr>
                        <a:t>Infraestructura</a:t>
                      </a:r>
                      <a:r>
                        <a:rPr dirty="0" sz="1200" spc="5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95">
                          <a:latin typeface="Calibri"/>
                          <a:cs typeface="Calibri"/>
                        </a:rPr>
                        <a:t>Física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38735"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A4A4A4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marR="83185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dirty="0" sz="1200" spc="85">
                          <a:latin typeface="Calibri"/>
                          <a:cs typeface="Calibri"/>
                        </a:rPr>
                        <a:t>RD$336,100,000.00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38735"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A4A4A4">
                        <a:alpha val="19999"/>
                      </a:srgbClr>
                    </a:solidFill>
                  </a:tcPr>
                </a:tc>
              </a:tr>
            </a:tbl>
          </a:graphicData>
        </a:graphic>
      </p:graphicFrame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241459" y="273692"/>
            <a:ext cx="3315158" cy="829688"/>
          </a:xfrm>
          <a:prstGeom prst="rect">
            <a:avLst/>
          </a:prstGeom>
        </p:spPr>
      </p:pic>
      <p:sp>
        <p:nvSpPr>
          <p:cNvPr id="4" name="object 4" descr=""/>
          <p:cNvSpPr txBox="1"/>
          <p:nvPr/>
        </p:nvSpPr>
        <p:spPr>
          <a:xfrm>
            <a:off x="964793" y="6601545"/>
            <a:ext cx="3141980" cy="179705"/>
          </a:xfrm>
          <a:prstGeom prst="rect">
            <a:avLst/>
          </a:prstGeom>
        </p:spPr>
        <p:txBody>
          <a:bodyPr wrap="square" lIns="0" tIns="825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65"/>
              </a:spcBef>
            </a:pPr>
            <a:r>
              <a:rPr dirty="0" sz="1000" spc="-135">
                <a:latin typeface="Calibri"/>
                <a:cs typeface="Calibri"/>
              </a:rPr>
              <a:t>**</a:t>
            </a:r>
            <a:r>
              <a:rPr dirty="0" sz="1000" spc="45">
                <a:latin typeface="Calibri"/>
                <a:cs typeface="Calibri"/>
              </a:rPr>
              <a:t> </a:t>
            </a:r>
            <a:r>
              <a:rPr dirty="0" sz="1000" spc="90">
                <a:latin typeface="Calibri"/>
                <a:cs typeface="Calibri"/>
              </a:rPr>
              <a:t>Monto </a:t>
            </a:r>
            <a:r>
              <a:rPr dirty="0" sz="1000" spc="85">
                <a:latin typeface="Calibri"/>
                <a:cs typeface="Calibri"/>
              </a:rPr>
              <a:t>del</a:t>
            </a:r>
            <a:r>
              <a:rPr dirty="0" sz="1000" spc="55">
                <a:latin typeface="Calibri"/>
                <a:cs typeface="Calibri"/>
              </a:rPr>
              <a:t> </a:t>
            </a:r>
            <a:r>
              <a:rPr dirty="0" sz="1000" spc="125">
                <a:latin typeface="Calibri"/>
                <a:cs typeface="Calibri"/>
              </a:rPr>
              <a:t>Programa</a:t>
            </a:r>
            <a:r>
              <a:rPr dirty="0" sz="1000" spc="114">
                <a:latin typeface="Calibri"/>
                <a:cs typeface="Calibri"/>
              </a:rPr>
              <a:t> de</a:t>
            </a:r>
            <a:r>
              <a:rPr dirty="0" sz="1000" spc="60">
                <a:latin typeface="Calibri"/>
                <a:cs typeface="Calibri"/>
              </a:rPr>
              <a:t> </a:t>
            </a:r>
            <a:r>
              <a:rPr dirty="0" sz="1000" spc="90">
                <a:latin typeface="Calibri"/>
                <a:cs typeface="Calibri"/>
              </a:rPr>
              <a:t>Transformación</a:t>
            </a:r>
            <a:r>
              <a:rPr dirty="0" sz="1000" spc="114">
                <a:latin typeface="Calibri"/>
                <a:cs typeface="Calibri"/>
              </a:rPr>
              <a:t> </a:t>
            </a:r>
            <a:r>
              <a:rPr dirty="0" sz="1000" spc="85">
                <a:latin typeface="Calibri"/>
                <a:cs typeface="Calibri"/>
              </a:rPr>
              <a:t>Digital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9164573" y="6617081"/>
            <a:ext cx="2949575" cy="2038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35"/>
              </a:lnSpc>
            </a:pPr>
            <a:r>
              <a:rPr dirty="0" sz="1400" i="1">
                <a:solidFill>
                  <a:srgbClr val="1F4BC5"/>
                </a:solidFill>
                <a:latin typeface="Calibri"/>
                <a:cs typeface="Calibri"/>
              </a:rPr>
              <a:t>*Proyecto</a:t>
            </a:r>
            <a:r>
              <a:rPr dirty="0" sz="1400" spc="-45" i="1">
                <a:solidFill>
                  <a:srgbClr val="1F4BC5"/>
                </a:solidFill>
                <a:latin typeface="Calibri"/>
                <a:cs typeface="Calibri"/>
              </a:rPr>
              <a:t> </a:t>
            </a:r>
            <a:r>
              <a:rPr dirty="0" sz="1400" i="1">
                <a:solidFill>
                  <a:srgbClr val="1F4BC5"/>
                </a:solidFill>
                <a:latin typeface="Calibri"/>
                <a:cs typeface="Calibri"/>
              </a:rPr>
              <a:t>de</a:t>
            </a:r>
            <a:r>
              <a:rPr dirty="0" sz="1400" spc="-30" i="1">
                <a:solidFill>
                  <a:srgbClr val="1F4BC5"/>
                </a:solidFill>
                <a:latin typeface="Calibri"/>
                <a:cs typeface="Calibri"/>
              </a:rPr>
              <a:t> </a:t>
            </a:r>
            <a:r>
              <a:rPr dirty="0" sz="1400" i="1">
                <a:solidFill>
                  <a:srgbClr val="1F4BC5"/>
                </a:solidFill>
                <a:latin typeface="Calibri"/>
                <a:cs typeface="Calibri"/>
              </a:rPr>
              <a:t>arrastre</a:t>
            </a:r>
            <a:r>
              <a:rPr dirty="0" sz="1400" spc="-40" i="1">
                <a:solidFill>
                  <a:srgbClr val="1F4BC5"/>
                </a:solidFill>
                <a:latin typeface="Calibri"/>
                <a:cs typeface="Calibri"/>
              </a:rPr>
              <a:t> </a:t>
            </a:r>
            <a:r>
              <a:rPr dirty="0" sz="1400" i="1">
                <a:solidFill>
                  <a:srgbClr val="1F4BC5"/>
                </a:solidFill>
                <a:latin typeface="Calibri"/>
                <a:cs typeface="Calibri"/>
              </a:rPr>
              <a:t>de</a:t>
            </a:r>
            <a:r>
              <a:rPr dirty="0" sz="1400" spc="-45" i="1">
                <a:solidFill>
                  <a:srgbClr val="1F4BC5"/>
                </a:solidFill>
                <a:latin typeface="Calibri"/>
                <a:cs typeface="Calibri"/>
              </a:rPr>
              <a:t> </a:t>
            </a:r>
            <a:r>
              <a:rPr dirty="0" sz="1400" i="1">
                <a:solidFill>
                  <a:srgbClr val="1F4BC5"/>
                </a:solidFill>
                <a:latin typeface="Calibri"/>
                <a:cs typeface="Calibri"/>
              </a:rPr>
              <a:t>años</a:t>
            </a:r>
            <a:r>
              <a:rPr dirty="0" sz="1400" spc="-25" i="1">
                <a:solidFill>
                  <a:srgbClr val="1F4BC5"/>
                </a:solidFill>
                <a:latin typeface="Calibri"/>
                <a:cs typeface="Calibri"/>
              </a:rPr>
              <a:t> </a:t>
            </a:r>
            <a:r>
              <a:rPr dirty="0" sz="1400" spc="-10" i="1">
                <a:solidFill>
                  <a:srgbClr val="1F4BC5"/>
                </a:solidFill>
                <a:latin typeface="Calibri"/>
                <a:cs typeface="Calibri"/>
              </a:rPr>
              <a:t>anteriores</a:t>
            </a:r>
            <a:endParaRPr sz="1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 descr=""/>
          <p:cNvGraphicFramePr>
            <a:graphicFrameLocks noGrp="1"/>
          </p:cNvGraphicFramePr>
          <p:nvPr/>
        </p:nvGraphicFramePr>
        <p:xfrm>
          <a:off x="116917" y="1336675"/>
          <a:ext cx="12056110" cy="353949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48994"/>
                <a:gridCol w="3105785"/>
                <a:gridCol w="4143375"/>
                <a:gridCol w="2041525"/>
                <a:gridCol w="1840229"/>
              </a:tblGrid>
              <a:tr h="370205">
                <a:tc>
                  <a:txBody>
                    <a:bodyPr/>
                    <a:lstStyle/>
                    <a:p>
                      <a:pPr algn="ctr" marL="96520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dirty="0" sz="1800" spc="9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No.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4925"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1F4BC5"/>
                    </a:solidFill>
                  </a:tcPr>
                </a:tc>
                <a:tc>
                  <a:txBody>
                    <a:bodyPr/>
                    <a:lstStyle/>
                    <a:p>
                      <a:pPr marL="124777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dirty="0" sz="1800" spc="215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Nombre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4925"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1F4BC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7081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dirty="0" sz="1800" spc="16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Descripción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4925"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1F4BC5"/>
                    </a:solidFill>
                  </a:tcPr>
                </a:tc>
                <a:tc>
                  <a:txBody>
                    <a:bodyPr/>
                    <a:lstStyle/>
                    <a:p>
                      <a:pPr marL="28257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dirty="0" sz="1800" spc="17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Responsable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4925"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1F4BC5"/>
                    </a:solidFill>
                  </a:tcPr>
                </a:tc>
                <a:tc>
                  <a:txBody>
                    <a:bodyPr/>
                    <a:lstStyle/>
                    <a:p>
                      <a:pPr marL="24701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dirty="0" sz="1800" spc="165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Presupuesto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4925"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1F4BC5"/>
                    </a:solidFill>
                  </a:tcPr>
                </a:tc>
              </a:tr>
              <a:tr h="1463040">
                <a:tc>
                  <a:txBody>
                    <a:bodyPr/>
                    <a:lstStyle/>
                    <a:p>
                      <a:pPr algn="ctr" marL="9652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dirty="0" sz="1200" spc="-25">
                          <a:latin typeface="Calibri"/>
                          <a:cs typeface="Calibri"/>
                        </a:rPr>
                        <a:t>11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38100">
                    <a:lnT w="12700">
                      <a:solidFill>
                        <a:srgbClr val="A4A4A4"/>
                      </a:solidFill>
                      <a:prstDash val="solid"/>
                    </a:lnT>
                    <a:solidFill>
                      <a:srgbClr val="A4A4A4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89865" marR="36703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dirty="0" sz="1200" spc="135">
                          <a:latin typeface="Calibri"/>
                          <a:cs typeface="Calibri"/>
                        </a:rPr>
                        <a:t>Adecuación</a:t>
                      </a:r>
                      <a:r>
                        <a:rPr dirty="0" sz="1200" spc="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145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1200" spc="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120">
                          <a:latin typeface="Calibri"/>
                          <a:cs typeface="Calibri"/>
                        </a:rPr>
                        <a:t>sedes</a:t>
                      </a:r>
                      <a:r>
                        <a:rPr dirty="0" sz="1200" spc="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95">
                          <a:latin typeface="Calibri"/>
                          <a:cs typeface="Calibri"/>
                        </a:rPr>
                        <a:t>para </a:t>
                      </a:r>
                      <a:r>
                        <a:rPr dirty="0" sz="1200" spc="100">
                          <a:latin typeface="Calibri"/>
                          <a:cs typeface="Calibri"/>
                        </a:rPr>
                        <a:t>Infraestructura</a:t>
                      </a:r>
                      <a:r>
                        <a:rPr dirty="0" sz="1200" spc="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165">
                          <a:latin typeface="Calibri"/>
                          <a:cs typeface="Calibri"/>
                        </a:rPr>
                        <a:t>Digna</a:t>
                      </a:r>
                      <a:r>
                        <a:rPr dirty="0" sz="1200" spc="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90">
                          <a:latin typeface="Calibri"/>
                          <a:cs typeface="Calibri"/>
                        </a:rPr>
                        <a:t>y</a:t>
                      </a:r>
                      <a:r>
                        <a:rPr dirty="0" sz="1200" spc="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75">
                          <a:latin typeface="Calibri"/>
                          <a:cs typeface="Calibri"/>
                        </a:rPr>
                        <a:t>accesible*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38100">
                    <a:lnT w="12700">
                      <a:solidFill>
                        <a:srgbClr val="A4A4A4"/>
                      </a:solidFill>
                      <a:prstDash val="solid"/>
                    </a:lnT>
                    <a:solidFill>
                      <a:srgbClr val="A4A4A4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just" marL="374650" marR="19939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dirty="0" sz="1000" spc="125">
                          <a:latin typeface="Calibri"/>
                          <a:cs typeface="Calibri"/>
                        </a:rPr>
                        <a:t>Remozamiento</a:t>
                      </a:r>
                      <a:r>
                        <a:rPr dirty="0" sz="1000" spc="16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70">
                          <a:latin typeface="Calibri"/>
                          <a:cs typeface="Calibri"/>
                        </a:rPr>
                        <a:t>y</a:t>
                      </a:r>
                      <a:r>
                        <a:rPr dirty="0" sz="1000" spc="18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10">
                          <a:latin typeface="Calibri"/>
                          <a:cs typeface="Calibri"/>
                        </a:rPr>
                        <a:t>adecuación</a:t>
                      </a:r>
                      <a:r>
                        <a:rPr dirty="0" sz="1000" spc="18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14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1000" spc="17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65">
                          <a:latin typeface="Calibri"/>
                          <a:cs typeface="Calibri"/>
                        </a:rPr>
                        <a:t>los</a:t>
                      </a:r>
                      <a:r>
                        <a:rPr dirty="0" sz="1000" spc="18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95">
                          <a:latin typeface="Calibri"/>
                          <a:cs typeface="Calibri"/>
                        </a:rPr>
                        <a:t>accesos</a:t>
                      </a:r>
                      <a:r>
                        <a:rPr dirty="0" sz="1000" spc="17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70">
                          <a:latin typeface="Calibri"/>
                          <a:cs typeface="Calibri"/>
                        </a:rPr>
                        <a:t>y</a:t>
                      </a:r>
                      <a:r>
                        <a:rPr dirty="0" sz="1000" spc="18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85">
                          <a:latin typeface="Calibri"/>
                          <a:cs typeface="Calibri"/>
                        </a:rPr>
                        <a:t>espacios </a:t>
                      </a:r>
                      <a:r>
                        <a:rPr dirty="0" sz="1000" spc="95">
                          <a:latin typeface="Calibri"/>
                          <a:cs typeface="Calibri"/>
                        </a:rPr>
                        <a:t>públicos</a:t>
                      </a:r>
                      <a:r>
                        <a:rPr dirty="0" sz="1000" spc="2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14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1000" spc="2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75">
                          <a:latin typeface="Calibri"/>
                          <a:cs typeface="Calibri"/>
                        </a:rPr>
                        <a:t>las</a:t>
                      </a:r>
                      <a:r>
                        <a:rPr dirty="0" sz="1000" spc="2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95">
                          <a:latin typeface="Calibri"/>
                          <a:cs typeface="Calibri"/>
                        </a:rPr>
                        <a:t>sedes</a:t>
                      </a:r>
                      <a:r>
                        <a:rPr dirty="0" sz="1000" spc="2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80">
                          <a:latin typeface="Calibri"/>
                          <a:cs typeface="Calibri"/>
                        </a:rPr>
                        <a:t>judiciales</a:t>
                      </a:r>
                      <a:r>
                        <a:rPr dirty="0" sz="1000" spc="2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00">
                          <a:latin typeface="Calibri"/>
                          <a:cs typeface="Calibri"/>
                        </a:rPr>
                        <a:t>para</a:t>
                      </a:r>
                      <a:r>
                        <a:rPr dirty="0" sz="1000" spc="2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60">
                          <a:latin typeface="Calibri"/>
                          <a:cs typeface="Calibri"/>
                        </a:rPr>
                        <a:t>facilitar</a:t>
                      </a:r>
                      <a:r>
                        <a:rPr dirty="0" sz="1000" spc="26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65">
                          <a:latin typeface="Calibri"/>
                          <a:cs typeface="Calibri"/>
                        </a:rPr>
                        <a:t>el</a:t>
                      </a:r>
                      <a:r>
                        <a:rPr dirty="0" sz="1000" spc="2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90">
                          <a:latin typeface="Calibri"/>
                          <a:cs typeface="Calibri"/>
                        </a:rPr>
                        <a:t>acceso </a:t>
                      </a:r>
                      <a:r>
                        <a:rPr dirty="0" sz="1000" spc="100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1000" spc="16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95">
                          <a:latin typeface="Calibri"/>
                          <a:cs typeface="Calibri"/>
                        </a:rPr>
                        <a:t>personas</a:t>
                      </a:r>
                      <a:r>
                        <a:rPr dirty="0" sz="1000" spc="17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20">
                          <a:latin typeface="Calibri"/>
                          <a:cs typeface="Calibri"/>
                        </a:rPr>
                        <a:t>en</a:t>
                      </a:r>
                      <a:r>
                        <a:rPr dirty="0" sz="1000" spc="18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00">
                          <a:latin typeface="Calibri"/>
                          <a:cs typeface="Calibri"/>
                        </a:rPr>
                        <a:t>condición</a:t>
                      </a:r>
                      <a:r>
                        <a:rPr dirty="0" sz="1000" spc="17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14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1000" spc="18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80">
                          <a:latin typeface="Calibri"/>
                          <a:cs typeface="Calibri"/>
                        </a:rPr>
                        <a:t>vulnerabilidad,</a:t>
                      </a:r>
                      <a:r>
                        <a:rPr dirty="0" sz="1000" spc="18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65">
                          <a:latin typeface="Calibri"/>
                          <a:cs typeface="Calibri"/>
                        </a:rPr>
                        <a:t>usuarios(as) </a:t>
                      </a:r>
                      <a:r>
                        <a:rPr dirty="0" sz="1000" spc="120">
                          <a:latin typeface="Calibri"/>
                          <a:cs typeface="Calibri"/>
                        </a:rPr>
                        <a:t>en</a:t>
                      </a:r>
                      <a:r>
                        <a:rPr dirty="0" sz="1000" spc="305">
                          <a:latin typeface="Calibri"/>
                          <a:cs typeface="Calibri"/>
                        </a:rPr>
                        <a:t>  </a:t>
                      </a:r>
                      <a:r>
                        <a:rPr dirty="0" sz="1000" spc="80">
                          <a:latin typeface="Calibri"/>
                          <a:cs typeface="Calibri"/>
                        </a:rPr>
                        <a:t>general,</a:t>
                      </a:r>
                      <a:r>
                        <a:rPr dirty="0" sz="1000" spc="310">
                          <a:latin typeface="Calibri"/>
                          <a:cs typeface="Calibri"/>
                        </a:rPr>
                        <a:t>  </a:t>
                      </a:r>
                      <a:r>
                        <a:rPr dirty="0" sz="1000" spc="80">
                          <a:latin typeface="Calibri"/>
                          <a:cs typeface="Calibri"/>
                        </a:rPr>
                        <a:t>jueces(zas)</a:t>
                      </a:r>
                      <a:r>
                        <a:rPr dirty="0" sz="1000" spc="310">
                          <a:latin typeface="Calibri"/>
                          <a:cs typeface="Calibri"/>
                        </a:rPr>
                        <a:t>  </a:t>
                      </a:r>
                      <a:r>
                        <a:rPr dirty="0" sz="1000" spc="70">
                          <a:latin typeface="Calibri"/>
                          <a:cs typeface="Calibri"/>
                        </a:rPr>
                        <a:t>y</a:t>
                      </a:r>
                      <a:r>
                        <a:rPr dirty="0" sz="1000" spc="305">
                          <a:latin typeface="Calibri"/>
                          <a:cs typeface="Calibri"/>
                        </a:rPr>
                        <a:t>  </a:t>
                      </a:r>
                      <a:r>
                        <a:rPr dirty="0" sz="1000" spc="70">
                          <a:latin typeface="Calibri"/>
                          <a:cs typeface="Calibri"/>
                        </a:rPr>
                        <a:t>servidores(as)</a:t>
                      </a:r>
                      <a:r>
                        <a:rPr dirty="0" sz="1000" spc="315">
                          <a:latin typeface="Calibri"/>
                          <a:cs typeface="Calibri"/>
                        </a:rPr>
                        <a:t>  </a:t>
                      </a:r>
                      <a:r>
                        <a:rPr dirty="0" sz="1000" spc="60">
                          <a:latin typeface="Calibri"/>
                          <a:cs typeface="Calibri"/>
                        </a:rPr>
                        <a:t>judiciales. </a:t>
                      </a:r>
                      <a:r>
                        <a:rPr dirty="0" sz="1000" spc="90">
                          <a:latin typeface="Calibri"/>
                          <a:cs typeface="Calibri"/>
                        </a:rPr>
                        <a:t>Implicaría</a:t>
                      </a:r>
                      <a:r>
                        <a:rPr dirty="0" sz="1000" spc="204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90">
                          <a:latin typeface="Calibri"/>
                          <a:cs typeface="Calibri"/>
                        </a:rPr>
                        <a:t>intervenciones</a:t>
                      </a:r>
                      <a:r>
                        <a:rPr dirty="0" sz="1000" spc="204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00">
                          <a:latin typeface="Calibri"/>
                          <a:cs typeface="Calibri"/>
                        </a:rPr>
                        <a:t>para</a:t>
                      </a:r>
                      <a:r>
                        <a:rPr dirty="0" sz="1000" spc="2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90">
                          <a:latin typeface="Calibri"/>
                          <a:cs typeface="Calibri"/>
                        </a:rPr>
                        <a:t>mejorar</a:t>
                      </a:r>
                      <a:r>
                        <a:rPr dirty="0" sz="1000" spc="2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75">
                          <a:latin typeface="Calibri"/>
                          <a:cs typeface="Calibri"/>
                        </a:rPr>
                        <a:t>la</a:t>
                      </a:r>
                      <a:r>
                        <a:rPr dirty="0" sz="1000" spc="2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70">
                          <a:latin typeface="Calibri"/>
                          <a:cs typeface="Calibri"/>
                        </a:rPr>
                        <a:t>accesibilidad, mobiliario,</a:t>
                      </a:r>
                      <a:r>
                        <a:rPr dirty="0" sz="1000" spc="335">
                          <a:latin typeface="Calibri"/>
                          <a:cs typeface="Calibri"/>
                        </a:rPr>
                        <a:t>   </a:t>
                      </a:r>
                      <a:r>
                        <a:rPr dirty="0" sz="1000" spc="85">
                          <a:latin typeface="Calibri"/>
                          <a:cs typeface="Calibri"/>
                        </a:rPr>
                        <a:t>baños,</a:t>
                      </a:r>
                      <a:r>
                        <a:rPr dirty="0" sz="1000" spc="335">
                          <a:latin typeface="Calibri"/>
                          <a:cs typeface="Calibri"/>
                        </a:rPr>
                        <a:t>   </a:t>
                      </a:r>
                      <a:r>
                        <a:rPr dirty="0" sz="1000" spc="70">
                          <a:latin typeface="Calibri"/>
                          <a:cs typeface="Calibri"/>
                        </a:rPr>
                        <a:t>estrados,</a:t>
                      </a:r>
                      <a:r>
                        <a:rPr dirty="0" sz="1000" spc="335">
                          <a:latin typeface="Calibri"/>
                          <a:cs typeface="Calibri"/>
                        </a:rPr>
                        <a:t>   </a:t>
                      </a:r>
                      <a:r>
                        <a:rPr dirty="0" sz="1000" spc="85">
                          <a:latin typeface="Calibri"/>
                          <a:cs typeface="Calibri"/>
                        </a:rPr>
                        <a:t>impermeabilizantes, </a:t>
                      </a:r>
                      <a:r>
                        <a:rPr dirty="0" sz="1000" spc="70">
                          <a:latin typeface="Calibri"/>
                          <a:cs typeface="Calibri"/>
                        </a:rPr>
                        <a:t>electricidad,</a:t>
                      </a:r>
                      <a:r>
                        <a:rPr dirty="0" sz="1000" spc="260">
                          <a:latin typeface="Calibri"/>
                          <a:cs typeface="Calibri"/>
                        </a:rPr>
                        <a:t>   </a:t>
                      </a:r>
                      <a:r>
                        <a:rPr dirty="0" sz="1000" spc="80">
                          <a:latin typeface="Calibri"/>
                          <a:cs typeface="Calibri"/>
                        </a:rPr>
                        <a:t>plomería,</a:t>
                      </a:r>
                      <a:r>
                        <a:rPr dirty="0" sz="1000" spc="265">
                          <a:latin typeface="Calibri"/>
                          <a:cs typeface="Calibri"/>
                        </a:rPr>
                        <a:t>   </a:t>
                      </a:r>
                      <a:r>
                        <a:rPr dirty="0" sz="1000" spc="85">
                          <a:latin typeface="Calibri"/>
                          <a:cs typeface="Calibri"/>
                        </a:rPr>
                        <a:t>fachadas,</a:t>
                      </a:r>
                      <a:r>
                        <a:rPr dirty="0" sz="1000" spc="260">
                          <a:latin typeface="Calibri"/>
                          <a:cs typeface="Calibri"/>
                        </a:rPr>
                        <a:t>   </a:t>
                      </a:r>
                      <a:r>
                        <a:rPr dirty="0" sz="1000" spc="75">
                          <a:latin typeface="Calibri"/>
                          <a:cs typeface="Calibri"/>
                        </a:rPr>
                        <a:t>pintura,</a:t>
                      </a:r>
                      <a:r>
                        <a:rPr dirty="0" sz="1000" spc="260">
                          <a:latin typeface="Calibri"/>
                          <a:cs typeface="Calibri"/>
                        </a:rPr>
                        <a:t>   </a:t>
                      </a:r>
                      <a:r>
                        <a:rPr dirty="0" sz="1000" spc="120">
                          <a:latin typeface="Calibri"/>
                          <a:cs typeface="Calibri"/>
                        </a:rPr>
                        <a:t>según </a:t>
                      </a:r>
                      <a:r>
                        <a:rPr dirty="0" sz="1000" spc="80">
                          <a:latin typeface="Calibri"/>
                          <a:cs typeface="Calibri"/>
                        </a:rPr>
                        <a:t>necesidad.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39370">
                    <a:lnT w="12700">
                      <a:solidFill>
                        <a:srgbClr val="A4A4A4"/>
                      </a:solidFill>
                      <a:prstDash val="solid"/>
                    </a:lnT>
                    <a:solidFill>
                      <a:srgbClr val="A4A4A4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04470" marR="239395" indent="31686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dirty="0" sz="1200" spc="114">
                          <a:latin typeface="Calibri"/>
                          <a:cs typeface="Calibri"/>
                        </a:rPr>
                        <a:t>Dirección</a:t>
                      </a:r>
                      <a:r>
                        <a:rPr dirty="0" sz="1200" spc="5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120">
                          <a:latin typeface="Calibri"/>
                          <a:cs typeface="Calibri"/>
                        </a:rPr>
                        <a:t>de </a:t>
                      </a:r>
                      <a:r>
                        <a:rPr dirty="0" sz="1200" spc="100">
                          <a:latin typeface="Calibri"/>
                          <a:cs typeface="Calibri"/>
                        </a:rPr>
                        <a:t>Infraestructura</a:t>
                      </a:r>
                      <a:r>
                        <a:rPr dirty="0" sz="1200" spc="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95">
                          <a:latin typeface="Calibri"/>
                          <a:cs typeface="Calibri"/>
                        </a:rPr>
                        <a:t>Física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38100">
                    <a:lnT w="12700">
                      <a:solidFill>
                        <a:srgbClr val="A4A4A4"/>
                      </a:solidFill>
                      <a:prstDash val="solid"/>
                    </a:lnT>
                    <a:solidFill>
                      <a:srgbClr val="A4A4A4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marR="82550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dirty="0" sz="1200" spc="100">
                          <a:latin typeface="Calibri"/>
                          <a:cs typeface="Calibri"/>
                        </a:rPr>
                        <a:t>RD$275,200,000.00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36830">
                    <a:lnT w="12700">
                      <a:solidFill>
                        <a:srgbClr val="A4A4A4"/>
                      </a:solidFill>
                      <a:prstDash val="solid"/>
                    </a:lnT>
                    <a:solidFill>
                      <a:srgbClr val="A4A4A4">
                        <a:alpha val="19999"/>
                      </a:srgbClr>
                    </a:solidFill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algn="ctr" marL="97790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dirty="0" sz="1200" spc="-25">
                          <a:latin typeface="Calibri"/>
                          <a:cs typeface="Calibri"/>
                        </a:rPr>
                        <a:t>12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38735"/>
                </a:tc>
                <a:tc>
                  <a:txBody>
                    <a:bodyPr/>
                    <a:lstStyle/>
                    <a:p>
                      <a:pPr marL="189865" marR="424180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dirty="0" sz="1200" spc="130">
                          <a:latin typeface="Calibri"/>
                          <a:cs typeface="Calibri"/>
                        </a:rPr>
                        <a:t>Mecanismos</a:t>
                      </a:r>
                      <a:r>
                        <a:rPr dirty="0" sz="1200" spc="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145">
                          <a:latin typeface="Calibri"/>
                          <a:cs typeface="Calibri"/>
                        </a:rPr>
                        <a:t>No</a:t>
                      </a:r>
                      <a:r>
                        <a:rPr dirty="0" sz="1200" spc="6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95">
                          <a:latin typeface="Calibri"/>
                          <a:cs typeface="Calibri"/>
                        </a:rPr>
                        <a:t>Adversariales</a:t>
                      </a:r>
                      <a:r>
                        <a:rPr dirty="0" sz="1200" spc="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125">
                          <a:latin typeface="Calibri"/>
                          <a:cs typeface="Calibri"/>
                        </a:rPr>
                        <a:t>de </a:t>
                      </a:r>
                      <a:r>
                        <a:rPr dirty="0" sz="1200" spc="120">
                          <a:latin typeface="Calibri"/>
                          <a:cs typeface="Calibri"/>
                        </a:rPr>
                        <a:t>Resolución</a:t>
                      </a:r>
                      <a:r>
                        <a:rPr dirty="0" sz="1200" spc="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150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1200" spc="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65">
                          <a:latin typeface="Calibri"/>
                          <a:cs typeface="Calibri"/>
                        </a:rPr>
                        <a:t>Conflictos*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38735"/>
                </a:tc>
                <a:tc>
                  <a:txBody>
                    <a:bodyPr/>
                    <a:lstStyle/>
                    <a:p>
                      <a:pPr algn="just" marL="374650" marR="19685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dirty="0" sz="1000" spc="105">
                          <a:latin typeface="Calibri"/>
                          <a:cs typeface="Calibri"/>
                        </a:rPr>
                        <a:t>Impulsar</a:t>
                      </a:r>
                      <a:r>
                        <a:rPr dirty="0" sz="1000" spc="434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70">
                          <a:latin typeface="Calibri"/>
                          <a:cs typeface="Calibri"/>
                        </a:rPr>
                        <a:t>y</a:t>
                      </a:r>
                      <a:r>
                        <a:rPr dirty="0" sz="1000" spc="434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05">
                          <a:latin typeface="Calibri"/>
                          <a:cs typeface="Calibri"/>
                        </a:rPr>
                        <a:t>promover</a:t>
                      </a:r>
                      <a:r>
                        <a:rPr dirty="0" sz="1000" spc="4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60">
                          <a:latin typeface="Calibri"/>
                          <a:cs typeface="Calibri"/>
                        </a:rPr>
                        <a:t>el</a:t>
                      </a:r>
                      <a:r>
                        <a:rPr dirty="0" sz="1000" spc="4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05">
                          <a:latin typeface="Calibri"/>
                          <a:cs typeface="Calibri"/>
                        </a:rPr>
                        <a:t>uso</a:t>
                      </a:r>
                      <a:r>
                        <a:rPr dirty="0" sz="1000" spc="4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14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1000" spc="4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65">
                          <a:latin typeface="Calibri"/>
                          <a:cs typeface="Calibri"/>
                        </a:rPr>
                        <a:t>los</a:t>
                      </a:r>
                      <a:r>
                        <a:rPr dirty="0" sz="1000" spc="434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25">
                          <a:latin typeface="Calibri"/>
                          <a:cs typeface="Calibri"/>
                        </a:rPr>
                        <a:t>mecanismos</a:t>
                      </a:r>
                      <a:r>
                        <a:rPr dirty="0" sz="1000" spc="4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00">
                          <a:latin typeface="Calibri"/>
                          <a:cs typeface="Calibri"/>
                        </a:rPr>
                        <a:t>no </a:t>
                      </a:r>
                      <a:r>
                        <a:rPr dirty="0" sz="1000" spc="80">
                          <a:latin typeface="Calibri"/>
                          <a:cs typeface="Calibri"/>
                        </a:rPr>
                        <a:t>adversariales</a:t>
                      </a:r>
                      <a:r>
                        <a:rPr dirty="0" sz="1000" spc="114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70">
                          <a:latin typeface="Calibri"/>
                          <a:cs typeface="Calibri"/>
                        </a:rPr>
                        <a:t>y</a:t>
                      </a:r>
                      <a:r>
                        <a:rPr dirty="0" sz="1000" spc="1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00">
                          <a:latin typeface="Calibri"/>
                          <a:cs typeface="Calibri"/>
                        </a:rPr>
                        <a:t>ampliar</a:t>
                      </a:r>
                      <a:r>
                        <a:rPr dirty="0" sz="1000" spc="1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65">
                          <a:latin typeface="Calibri"/>
                          <a:cs typeface="Calibri"/>
                        </a:rPr>
                        <a:t>los</a:t>
                      </a:r>
                      <a:r>
                        <a:rPr dirty="0" sz="1000" spc="1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95">
                          <a:latin typeface="Calibri"/>
                          <a:cs typeface="Calibri"/>
                        </a:rPr>
                        <a:t>canales</a:t>
                      </a:r>
                      <a:r>
                        <a:rPr dirty="0" sz="1000" spc="1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00">
                          <a:latin typeface="Calibri"/>
                          <a:cs typeface="Calibri"/>
                        </a:rPr>
                        <a:t>para</a:t>
                      </a:r>
                      <a:r>
                        <a:rPr dirty="0" sz="1000" spc="10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75">
                          <a:latin typeface="Calibri"/>
                          <a:cs typeface="Calibri"/>
                        </a:rPr>
                        <a:t>la</a:t>
                      </a:r>
                      <a:r>
                        <a:rPr dirty="0" sz="1000" spc="1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90">
                          <a:latin typeface="Calibri"/>
                          <a:cs typeface="Calibri"/>
                        </a:rPr>
                        <a:t>conciliación</a:t>
                      </a:r>
                      <a:r>
                        <a:rPr dirty="0" sz="1000" spc="114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20">
                          <a:latin typeface="Calibri"/>
                          <a:cs typeface="Calibri"/>
                        </a:rPr>
                        <a:t>y </a:t>
                      </a:r>
                      <a:r>
                        <a:rPr dirty="0" sz="1000" spc="70">
                          <a:latin typeface="Calibri"/>
                          <a:cs typeface="Calibri"/>
                        </a:rPr>
                        <a:t>la</a:t>
                      </a:r>
                      <a:r>
                        <a:rPr dirty="0" sz="1000" spc="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95">
                          <a:latin typeface="Calibri"/>
                          <a:cs typeface="Calibri"/>
                        </a:rPr>
                        <a:t>mediación,</a:t>
                      </a:r>
                      <a:r>
                        <a:rPr dirty="0" sz="1000" spc="8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35">
                          <a:latin typeface="Calibri"/>
                          <a:cs typeface="Calibri"/>
                        </a:rPr>
                        <a:t>como</a:t>
                      </a:r>
                      <a:r>
                        <a:rPr dirty="0" sz="1000" spc="5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70">
                          <a:latin typeface="Calibri"/>
                          <a:cs typeface="Calibri"/>
                        </a:rPr>
                        <a:t>vías</a:t>
                      </a:r>
                      <a:r>
                        <a:rPr dirty="0" sz="1000" spc="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14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1000" spc="6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00">
                          <a:latin typeface="Calibri"/>
                          <a:cs typeface="Calibri"/>
                        </a:rPr>
                        <a:t>acceso</a:t>
                      </a:r>
                      <a:r>
                        <a:rPr dirty="0" sz="1000" spc="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00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1000" spc="5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70">
                          <a:latin typeface="Calibri"/>
                          <a:cs typeface="Calibri"/>
                        </a:rPr>
                        <a:t>la</a:t>
                      </a:r>
                      <a:r>
                        <a:rPr dirty="0" sz="1000" spc="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50">
                          <a:latin typeface="Calibri"/>
                          <a:cs typeface="Calibri"/>
                        </a:rPr>
                        <a:t>justicia.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39370"/>
                </a:tc>
                <a:tc>
                  <a:txBody>
                    <a:bodyPr/>
                    <a:lstStyle/>
                    <a:p>
                      <a:pPr marL="652780" marR="254635" indent="-433070">
                        <a:lnSpc>
                          <a:spcPts val="1430"/>
                        </a:lnSpc>
                        <a:spcBef>
                          <a:spcPts val="360"/>
                        </a:spcBef>
                      </a:pPr>
                      <a:r>
                        <a:rPr dirty="0" sz="1200" spc="114">
                          <a:latin typeface="Calibri"/>
                          <a:cs typeface="Calibri"/>
                        </a:rPr>
                        <a:t>Dirección</a:t>
                      </a:r>
                      <a:r>
                        <a:rPr dirty="0" sz="1200" spc="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145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1200" spc="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100">
                          <a:latin typeface="Calibri"/>
                          <a:cs typeface="Calibri"/>
                        </a:rPr>
                        <a:t>Justicia </a:t>
                      </a:r>
                      <a:r>
                        <a:rPr dirty="0" sz="1200" spc="90">
                          <a:latin typeface="Calibri"/>
                          <a:cs typeface="Calibri"/>
                        </a:rPr>
                        <a:t>Inclusiva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45720"/>
                </a:tc>
                <a:tc>
                  <a:txBody>
                    <a:bodyPr/>
                    <a:lstStyle/>
                    <a:p>
                      <a:pPr algn="r" marR="83820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dirty="0" sz="1200" spc="110">
                          <a:latin typeface="Calibri"/>
                          <a:cs typeface="Calibri"/>
                        </a:rPr>
                        <a:t>RD$7,440,000.00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36830"/>
                </a:tc>
              </a:tr>
              <a:tr h="1157605">
                <a:tc>
                  <a:txBody>
                    <a:bodyPr/>
                    <a:lstStyle/>
                    <a:p>
                      <a:pPr algn="ctr" marL="97155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dirty="0" sz="1200" spc="-25">
                          <a:latin typeface="Calibri"/>
                          <a:cs typeface="Calibri"/>
                        </a:rPr>
                        <a:t>13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38735"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A4A4A4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89865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dirty="0" sz="1200" spc="110">
                          <a:latin typeface="Calibri"/>
                          <a:cs typeface="Calibri"/>
                        </a:rPr>
                        <a:t>Justicia</a:t>
                      </a:r>
                      <a:r>
                        <a:rPr dirty="0" sz="1200" spc="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105">
                          <a:latin typeface="Calibri"/>
                          <a:cs typeface="Calibri"/>
                        </a:rPr>
                        <a:t>Restaurativa</a:t>
                      </a:r>
                      <a:r>
                        <a:rPr dirty="0" sz="1200" spc="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105">
                          <a:latin typeface="Calibri"/>
                          <a:cs typeface="Calibri"/>
                        </a:rPr>
                        <a:t>Juvenil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38735"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A4A4A4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just" marL="374650" marR="19812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000" spc="105">
                          <a:latin typeface="Calibri"/>
                          <a:cs typeface="Calibri"/>
                        </a:rPr>
                        <a:t>Dotación</a:t>
                      </a:r>
                      <a:r>
                        <a:rPr dirty="0" sz="1000" spc="210">
                          <a:latin typeface="Calibri"/>
                          <a:cs typeface="Calibri"/>
                        </a:rPr>
                        <a:t>  </a:t>
                      </a:r>
                      <a:r>
                        <a:rPr dirty="0" sz="1000" spc="114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1000" spc="215">
                          <a:latin typeface="Calibri"/>
                          <a:cs typeface="Calibri"/>
                        </a:rPr>
                        <a:t>  </a:t>
                      </a:r>
                      <a:r>
                        <a:rPr dirty="0" sz="1000" spc="105">
                          <a:latin typeface="Calibri"/>
                          <a:cs typeface="Calibri"/>
                        </a:rPr>
                        <a:t>mediadores</a:t>
                      </a:r>
                      <a:r>
                        <a:rPr dirty="0" sz="1000" spc="210">
                          <a:latin typeface="Calibri"/>
                          <a:cs typeface="Calibri"/>
                        </a:rPr>
                        <a:t>  </a:t>
                      </a:r>
                      <a:r>
                        <a:rPr dirty="0" sz="1000" spc="90">
                          <a:latin typeface="Calibri"/>
                          <a:cs typeface="Calibri"/>
                        </a:rPr>
                        <a:t>especializados</a:t>
                      </a:r>
                      <a:r>
                        <a:rPr dirty="0" sz="1000" spc="215">
                          <a:latin typeface="Calibri"/>
                          <a:cs typeface="Calibri"/>
                        </a:rPr>
                        <a:t>  </a:t>
                      </a:r>
                      <a:r>
                        <a:rPr dirty="0" sz="1000" spc="70">
                          <a:latin typeface="Calibri"/>
                          <a:cs typeface="Calibri"/>
                        </a:rPr>
                        <a:t>y</a:t>
                      </a:r>
                      <a:r>
                        <a:rPr dirty="0" sz="1000" spc="210">
                          <a:latin typeface="Calibri"/>
                          <a:cs typeface="Calibri"/>
                        </a:rPr>
                        <a:t>  </a:t>
                      </a:r>
                      <a:r>
                        <a:rPr dirty="0" sz="1000" spc="80">
                          <a:latin typeface="Calibri"/>
                          <a:cs typeface="Calibri"/>
                        </a:rPr>
                        <a:t>personal </a:t>
                      </a:r>
                      <a:r>
                        <a:rPr dirty="0" sz="1000" spc="105">
                          <a:latin typeface="Calibri"/>
                          <a:cs typeface="Calibri"/>
                        </a:rPr>
                        <a:t>capacitado</a:t>
                      </a:r>
                      <a:r>
                        <a:rPr dirty="0" sz="1000" spc="17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20">
                          <a:latin typeface="Calibri"/>
                          <a:cs typeface="Calibri"/>
                        </a:rPr>
                        <a:t>en</a:t>
                      </a:r>
                      <a:r>
                        <a:rPr dirty="0" sz="1000" spc="17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75">
                          <a:latin typeface="Calibri"/>
                          <a:cs typeface="Calibri"/>
                        </a:rPr>
                        <a:t>justicia</a:t>
                      </a:r>
                      <a:r>
                        <a:rPr dirty="0" sz="1000" spc="17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05">
                          <a:latin typeface="Calibri"/>
                          <a:cs typeface="Calibri"/>
                        </a:rPr>
                        <a:t>penal</a:t>
                      </a:r>
                      <a:r>
                        <a:rPr dirty="0" sz="1000" spc="18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75">
                          <a:latin typeface="Calibri"/>
                          <a:cs typeface="Calibri"/>
                        </a:rPr>
                        <a:t>restaurativa</a:t>
                      </a:r>
                      <a:r>
                        <a:rPr dirty="0" sz="1000" spc="18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20">
                          <a:latin typeface="Calibri"/>
                          <a:cs typeface="Calibri"/>
                        </a:rPr>
                        <a:t>en</a:t>
                      </a:r>
                      <a:r>
                        <a:rPr dirty="0" sz="1000" spc="16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65">
                          <a:latin typeface="Calibri"/>
                          <a:cs typeface="Calibri"/>
                        </a:rPr>
                        <a:t>los</a:t>
                      </a:r>
                      <a:r>
                        <a:rPr dirty="0" sz="1000" spc="18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80">
                          <a:latin typeface="Calibri"/>
                          <a:cs typeface="Calibri"/>
                        </a:rPr>
                        <a:t>centros </a:t>
                      </a:r>
                      <a:r>
                        <a:rPr dirty="0" sz="1000" spc="114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1000" spc="275">
                          <a:latin typeface="Calibri"/>
                          <a:cs typeface="Calibri"/>
                        </a:rPr>
                        <a:t>  </a:t>
                      </a:r>
                      <a:r>
                        <a:rPr dirty="0" sz="1000" spc="95">
                          <a:latin typeface="Calibri"/>
                          <a:cs typeface="Calibri"/>
                        </a:rPr>
                        <a:t>mediación.</a:t>
                      </a:r>
                      <a:r>
                        <a:rPr dirty="0" sz="1000" spc="280">
                          <a:latin typeface="Calibri"/>
                          <a:cs typeface="Calibri"/>
                        </a:rPr>
                        <a:t>  </a:t>
                      </a:r>
                      <a:r>
                        <a:rPr dirty="0" sz="1000" spc="100">
                          <a:latin typeface="Calibri"/>
                          <a:cs typeface="Calibri"/>
                        </a:rPr>
                        <a:t>Implica</a:t>
                      </a:r>
                      <a:r>
                        <a:rPr dirty="0" sz="1000" spc="275">
                          <a:latin typeface="Calibri"/>
                          <a:cs typeface="Calibri"/>
                        </a:rPr>
                        <a:t>  </a:t>
                      </a:r>
                      <a:r>
                        <a:rPr dirty="0" sz="1000" spc="60">
                          <a:latin typeface="Calibri"/>
                          <a:cs typeface="Calibri"/>
                        </a:rPr>
                        <a:t>el</a:t>
                      </a:r>
                      <a:r>
                        <a:rPr dirty="0" sz="1000" spc="270">
                          <a:latin typeface="Calibri"/>
                          <a:cs typeface="Calibri"/>
                        </a:rPr>
                        <a:t>  </a:t>
                      </a:r>
                      <a:r>
                        <a:rPr dirty="0" sz="1000" spc="95">
                          <a:latin typeface="Calibri"/>
                          <a:cs typeface="Calibri"/>
                        </a:rPr>
                        <a:t>involucramiento</a:t>
                      </a:r>
                      <a:r>
                        <a:rPr dirty="0" sz="1000" spc="275">
                          <a:latin typeface="Calibri"/>
                          <a:cs typeface="Calibri"/>
                        </a:rPr>
                        <a:t>  </a:t>
                      </a:r>
                      <a:r>
                        <a:rPr dirty="0" sz="1000" spc="114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1000" spc="280">
                          <a:latin typeface="Calibri"/>
                          <a:cs typeface="Calibri"/>
                        </a:rPr>
                        <a:t>  </a:t>
                      </a:r>
                      <a:r>
                        <a:rPr dirty="0" sz="1000" spc="50">
                          <a:latin typeface="Calibri"/>
                          <a:cs typeface="Calibri"/>
                        </a:rPr>
                        <a:t>las </a:t>
                      </a:r>
                      <a:r>
                        <a:rPr dirty="0" sz="1000" spc="85">
                          <a:latin typeface="Calibri"/>
                          <a:cs typeface="Calibri"/>
                        </a:rPr>
                        <a:t>instituciones</a:t>
                      </a:r>
                      <a:r>
                        <a:rPr dirty="0" sz="1000" spc="125">
                          <a:latin typeface="Calibri"/>
                          <a:cs typeface="Calibri"/>
                        </a:rPr>
                        <a:t> que</a:t>
                      </a:r>
                      <a:r>
                        <a:rPr dirty="0" sz="1000" spc="1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14">
                          <a:latin typeface="Calibri"/>
                          <a:cs typeface="Calibri"/>
                        </a:rPr>
                        <a:t>conforman</a:t>
                      </a:r>
                      <a:r>
                        <a:rPr dirty="0" sz="1000" spc="1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60">
                          <a:latin typeface="Calibri"/>
                          <a:cs typeface="Calibri"/>
                        </a:rPr>
                        <a:t>el</a:t>
                      </a:r>
                      <a:r>
                        <a:rPr dirty="0" sz="1000" spc="1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00">
                          <a:latin typeface="Calibri"/>
                          <a:cs typeface="Calibri"/>
                        </a:rPr>
                        <a:t>sistema</a:t>
                      </a:r>
                      <a:r>
                        <a:rPr dirty="0" sz="1000" spc="1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00">
                          <a:latin typeface="Calibri"/>
                          <a:cs typeface="Calibri"/>
                        </a:rPr>
                        <a:t>penal</a:t>
                      </a:r>
                      <a:r>
                        <a:rPr dirty="0" sz="1000" spc="1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65">
                          <a:latin typeface="Calibri"/>
                          <a:cs typeface="Calibri"/>
                        </a:rPr>
                        <a:t>juvenil,</a:t>
                      </a:r>
                      <a:r>
                        <a:rPr dirty="0" sz="1000" spc="1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45">
                          <a:latin typeface="Calibri"/>
                          <a:cs typeface="Calibri"/>
                        </a:rPr>
                        <a:t>la </a:t>
                      </a:r>
                      <a:r>
                        <a:rPr dirty="0" sz="1000" spc="130">
                          <a:latin typeface="Calibri"/>
                          <a:cs typeface="Calibri"/>
                        </a:rPr>
                        <a:t>comunidad</a:t>
                      </a:r>
                      <a:r>
                        <a:rPr dirty="0" sz="1000" spc="49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70">
                          <a:latin typeface="Calibri"/>
                          <a:cs typeface="Calibri"/>
                        </a:rPr>
                        <a:t>y</a:t>
                      </a:r>
                      <a:r>
                        <a:rPr dirty="0" sz="1000" spc="140">
                          <a:latin typeface="Calibri"/>
                          <a:cs typeface="Calibri"/>
                        </a:rPr>
                        <a:t>  </a:t>
                      </a:r>
                      <a:r>
                        <a:rPr dirty="0" sz="1000" spc="100">
                          <a:latin typeface="Calibri"/>
                          <a:cs typeface="Calibri"/>
                        </a:rPr>
                        <a:t>organizaciones</a:t>
                      </a:r>
                      <a:r>
                        <a:rPr dirty="0" sz="1000" spc="140">
                          <a:latin typeface="Calibri"/>
                          <a:cs typeface="Calibri"/>
                        </a:rPr>
                        <a:t>  </a:t>
                      </a:r>
                      <a:r>
                        <a:rPr dirty="0" sz="1000" spc="114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1000" spc="49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75">
                          <a:latin typeface="Calibri"/>
                          <a:cs typeface="Calibri"/>
                        </a:rPr>
                        <a:t>la</a:t>
                      </a:r>
                      <a:r>
                        <a:rPr dirty="0" sz="1000" spc="484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00">
                          <a:latin typeface="Calibri"/>
                          <a:cs typeface="Calibri"/>
                        </a:rPr>
                        <a:t>sociedad</a:t>
                      </a:r>
                      <a:r>
                        <a:rPr dirty="0" sz="1000" spc="49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>
                          <a:latin typeface="Calibri"/>
                          <a:cs typeface="Calibri"/>
                        </a:rPr>
                        <a:t>civil;</a:t>
                      </a:r>
                      <a:r>
                        <a:rPr dirty="0" sz="1000" spc="48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60">
                          <a:latin typeface="Calibri"/>
                          <a:cs typeface="Calibri"/>
                        </a:rPr>
                        <a:t>la </a:t>
                      </a:r>
                      <a:r>
                        <a:rPr dirty="0" sz="1000" spc="110">
                          <a:latin typeface="Calibri"/>
                          <a:cs typeface="Calibri"/>
                        </a:rPr>
                        <a:t>adecuación</a:t>
                      </a:r>
                      <a:r>
                        <a:rPr dirty="0" sz="1000" spc="1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14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1000" spc="15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85">
                          <a:latin typeface="Calibri"/>
                          <a:cs typeface="Calibri"/>
                        </a:rPr>
                        <a:t>áreas</a:t>
                      </a:r>
                      <a:r>
                        <a:rPr dirty="0" sz="1000" spc="1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65">
                          <a:latin typeface="Calibri"/>
                          <a:cs typeface="Calibri"/>
                        </a:rPr>
                        <a:t>físicas</a:t>
                      </a:r>
                      <a:r>
                        <a:rPr dirty="0" sz="1000" spc="1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70">
                          <a:latin typeface="Calibri"/>
                          <a:cs typeface="Calibri"/>
                        </a:rPr>
                        <a:t>y</a:t>
                      </a:r>
                      <a:r>
                        <a:rPr dirty="0" sz="1000" spc="1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75">
                          <a:latin typeface="Calibri"/>
                          <a:cs typeface="Calibri"/>
                        </a:rPr>
                        <a:t>la</a:t>
                      </a:r>
                      <a:r>
                        <a:rPr dirty="0" sz="1000" spc="1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95">
                          <a:latin typeface="Calibri"/>
                          <a:cs typeface="Calibri"/>
                        </a:rPr>
                        <a:t>creación</a:t>
                      </a:r>
                      <a:r>
                        <a:rPr dirty="0" sz="1000" spc="1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70">
                          <a:latin typeface="Calibri"/>
                          <a:cs typeface="Calibri"/>
                        </a:rPr>
                        <a:t>la</a:t>
                      </a:r>
                      <a:r>
                        <a:rPr dirty="0" sz="1000" spc="1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90">
                          <a:latin typeface="Calibri"/>
                          <a:cs typeface="Calibri"/>
                        </a:rPr>
                        <a:t>estructura</a:t>
                      </a:r>
                      <a:r>
                        <a:rPr dirty="0" sz="1000" spc="1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20">
                          <a:latin typeface="Calibri"/>
                          <a:cs typeface="Calibri"/>
                        </a:rPr>
                        <a:t>y </a:t>
                      </a:r>
                      <a:r>
                        <a:rPr dirty="0" sz="1000" spc="125">
                          <a:latin typeface="Calibri"/>
                          <a:cs typeface="Calibri"/>
                        </a:rPr>
                        <a:t>esquema</a:t>
                      </a:r>
                      <a:r>
                        <a:rPr dirty="0" sz="1000" spc="6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14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1000" spc="7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50">
                          <a:latin typeface="Calibri"/>
                          <a:cs typeface="Calibri"/>
                        </a:rPr>
                        <a:t>trabajo.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40005"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A4A4A4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652780" marR="254635" indent="-433070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dirty="0" sz="1200" spc="114">
                          <a:latin typeface="Calibri"/>
                          <a:cs typeface="Calibri"/>
                        </a:rPr>
                        <a:t>Dirección</a:t>
                      </a:r>
                      <a:r>
                        <a:rPr dirty="0" sz="1200" spc="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145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1200" spc="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100">
                          <a:latin typeface="Calibri"/>
                          <a:cs typeface="Calibri"/>
                        </a:rPr>
                        <a:t>Justicia </a:t>
                      </a:r>
                      <a:r>
                        <a:rPr dirty="0" sz="1200" spc="90">
                          <a:latin typeface="Calibri"/>
                          <a:cs typeface="Calibri"/>
                        </a:rPr>
                        <a:t>Inclusiva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38735"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A4A4A4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marR="8382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dirty="0" sz="1200" spc="114">
                          <a:latin typeface="Calibri"/>
                          <a:cs typeface="Calibri"/>
                        </a:rPr>
                        <a:t>RD$620,000.00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37465"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A4A4A4">
                        <a:alpha val="19999"/>
                      </a:srgbClr>
                    </a:solidFill>
                  </a:tcPr>
                </a:tc>
              </a:tr>
            </a:tbl>
          </a:graphicData>
        </a:graphic>
      </p:graphicFrame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241459" y="273692"/>
            <a:ext cx="3315158" cy="829688"/>
          </a:xfrm>
          <a:prstGeom prst="rect">
            <a:avLst/>
          </a:prstGeom>
        </p:spPr>
      </p:pic>
      <p:sp>
        <p:nvSpPr>
          <p:cNvPr id="4" name="object 4" descr=""/>
          <p:cNvSpPr txBox="1"/>
          <p:nvPr/>
        </p:nvSpPr>
        <p:spPr>
          <a:xfrm>
            <a:off x="9164573" y="6617081"/>
            <a:ext cx="2949575" cy="2038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35"/>
              </a:lnSpc>
            </a:pPr>
            <a:r>
              <a:rPr dirty="0" sz="1400" i="1">
                <a:solidFill>
                  <a:srgbClr val="1F4BC5"/>
                </a:solidFill>
                <a:latin typeface="Calibri"/>
                <a:cs typeface="Calibri"/>
              </a:rPr>
              <a:t>*Proyecto</a:t>
            </a:r>
            <a:r>
              <a:rPr dirty="0" sz="1400" spc="-45" i="1">
                <a:solidFill>
                  <a:srgbClr val="1F4BC5"/>
                </a:solidFill>
                <a:latin typeface="Calibri"/>
                <a:cs typeface="Calibri"/>
              </a:rPr>
              <a:t> </a:t>
            </a:r>
            <a:r>
              <a:rPr dirty="0" sz="1400" i="1">
                <a:solidFill>
                  <a:srgbClr val="1F4BC5"/>
                </a:solidFill>
                <a:latin typeface="Calibri"/>
                <a:cs typeface="Calibri"/>
              </a:rPr>
              <a:t>de</a:t>
            </a:r>
            <a:r>
              <a:rPr dirty="0" sz="1400" spc="-30" i="1">
                <a:solidFill>
                  <a:srgbClr val="1F4BC5"/>
                </a:solidFill>
                <a:latin typeface="Calibri"/>
                <a:cs typeface="Calibri"/>
              </a:rPr>
              <a:t> </a:t>
            </a:r>
            <a:r>
              <a:rPr dirty="0" sz="1400" i="1">
                <a:solidFill>
                  <a:srgbClr val="1F4BC5"/>
                </a:solidFill>
                <a:latin typeface="Calibri"/>
                <a:cs typeface="Calibri"/>
              </a:rPr>
              <a:t>arrastre</a:t>
            </a:r>
            <a:r>
              <a:rPr dirty="0" sz="1400" spc="-40" i="1">
                <a:solidFill>
                  <a:srgbClr val="1F4BC5"/>
                </a:solidFill>
                <a:latin typeface="Calibri"/>
                <a:cs typeface="Calibri"/>
              </a:rPr>
              <a:t> </a:t>
            </a:r>
            <a:r>
              <a:rPr dirty="0" sz="1400" i="1">
                <a:solidFill>
                  <a:srgbClr val="1F4BC5"/>
                </a:solidFill>
                <a:latin typeface="Calibri"/>
                <a:cs typeface="Calibri"/>
              </a:rPr>
              <a:t>de</a:t>
            </a:r>
            <a:r>
              <a:rPr dirty="0" sz="1400" spc="-45" i="1">
                <a:solidFill>
                  <a:srgbClr val="1F4BC5"/>
                </a:solidFill>
                <a:latin typeface="Calibri"/>
                <a:cs typeface="Calibri"/>
              </a:rPr>
              <a:t> </a:t>
            </a:r>
            <a:r>
              <a:rPr dirty="0" sz="1400" i="1">
                <a:solidFill>
                  <a:srgbClr val="1F4BC5"/>
                </a:solidFill>
                <a:latin typeface="Calibri"/>
                <a:cs typeface="Calibri"/>
              </a:rPr>
              <a:t>años</a:t>
            </a:r>
            <a:r>
              <a:rPr dirty="0" sz="1400" spc="-25" i="1">
                <a:solidFill>
                  <a:srgbClr val="1F4BC5"/>
                </a:solidFill>
                <a:latin typeface="Calibri"/>
                <a:cs typeface="Calibri"/>
              </a:rPr>
              <a:t> </a:t>
            </a:r>
            <a:r>
              <a:rPr dirty="0" sz="1400" spc="-10" i="1">
                <a:solidFill>
                  <a:srgbClr val="1F4BC5"/>
                </a:solidFill>
                <a:latin typeface="Calibri"/>
                <a:cs typeface="Calibri"/>
              </a:rPr>
              <a:t>anteriores</a:t>
            </a:r>
            <a:endParaRPr sz="1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 descr=""/>
          <p:cNvGraphicFramePr>
            <a:graphicFrameLocks noGrp="1"/>
          </p:cNvGraphicFramePr>
          <p:nvPr/>
        </p:nvGraphicFramePr>
        <p:xfrm>
          <a:off x="116917" y="1336675"/>
          <a:ext cx="12084685" cy="335724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50900"/>
                <a:gridCol w="3342640"/>
                <a:gridCol w="3821429"/>
                <a:gridCol w="2251709"/>
                <a:gridCol w="1742440"/>
              </a:tblGrid>
              <a:tr h="370205">
                <a:tc>
                  <a:txBody>
                    <a:bodyPr/>
                    <a:lstStyle/>
                    <a:p>
                      <a:pPr algn="ctr" marL="9842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dirty="0" sz="1800" spc="9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No.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4925"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1F4BC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01600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dirty="0" sz="1800" spc="215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Nombre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4925"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1F4BC5"/>
                    </a:solidFill>
                  </a:tcPr>
                </a:tc>
                <a:tc>
                  <a:txBody>
                    <a:bodyPr/>
                    <a:lstStyle/>
                    <a:p>
                      <a:pPr marL="1267460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dirty="0" sz="1800" spc="16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Descripción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4925"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1F4BC5"/>
                    </a:solidFill>
                  </a:tcPr>
                </a:tc>
                <a:tc>
                  <a:txBody>
                    <a:bodyPr/>
                    <a:lstStyle/>
                    <a:p>
                      <a:pPr marL="38671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dirty="0" sz="1800" spc="17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Responsable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4925"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1F4BC5"/>
                    </a:solidFill>
                  </a:tcPr>
                </a:tc>
                <a:tc>
                  <a:txBody>
                    <a:bodyPr/>
                    <a:lstStyle/>
                    <a:p>
                      <a:pPr marL="14795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dirty="0" sz="1800" spc="165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Presupuesto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4925"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1F4BC5"/>
                    </a:solidFill>
                  </a:tcPr>
                </a:tc>
              </a:tr>
              <a:tr h="2987040">
                <a:tc>
                  <a:txBody>
                    <a:bodyPr/>
                    <a:lstStyle/>
                    <a:p>
                      <a:pPr algn="ctr" marL="9842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dirty="0" sz="1200" spc="-25">
                          <a:latin typeface="Calibri"/>
                          <a:cs typeface="Calibri"/>
                        </a:rPr>
                        <a:t>14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38100"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A4A4A4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89865" marR="13843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dirty="0" sz="1200" spc="125">
                          <a:latin typeface="Calibri"/>
                          <a:cs typeface="Calibri"/>
                        </a:rPr>
                        <a:t>Identidad</a:t>
                      </a:r>
                      <a:r>
                        <a:rPr dirty="0" sz="1200" spc="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100">
                          <a:latin typeface="Calibri"/>
                          <a:cs typeface="Calibri"/>
                        </a:rPr>
                        <a:t>Institucional</a:t>
                      </a:r>
                      <a:r>
                        <a:rPr dirty="0" sz="1200" spc="5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&amp;</a:t>
                      </a:r>
                      <a:r>
                        <a:rPr dirty="0" sz="1200" spc="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110">
                          <a:latin typeface="Calibri"/>
                          <a:cs typeface="Calibri"/>
                        </a:rPr>
                        <a:t>Accesibilidad</a:t>
                      </a:r>
                      <a:r>
                        <a:rPr dirty="0" sz="1200" spc="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40">
                          <a:latin typeface="Calibri"/>
                          <a:cs typeface="Calibri"/>
                        </a:rPr>
                        <a:t>y </a:t>
                      </a:r>
                      <a:r>
                        <a:rPr dirty="0" sz="1200" spc="110">
                          <a:latin typeface="Calibri"/>
                          <a:cs typeface="Calibri"/>
                        </a:rPr>
                        <a:t>Usabilidad</a:t>
                      </a:r>
                      <a:r>
                        <a:rPr dirty="0" sz="1200" spc="6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150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1200" spc="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100">
                          <a:latin typeface="Calibri"/>
                          <a:cs typeface="Calibri"/>
                        </a:rPr>
                        <a:t>Portales</a:t>
                      </a:r>
                      <a:r>
                        <a:rPr dirty="0" sz="1200" spc="6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80">
                          <a:latin typeface="Calibri"/>
                          <a:cs typeface="Calibri"/>
                        </a:rPr>
                        <a:t>Web*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38100"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A4A4A4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just" marL="146050" marR="9779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dirty="0" sz="1000" spc="105">
                          <a:latin typeface="Calibri"/>
                          <a:cs typeface="Calibri"/>
                        </a:rPr>
                        <a:t>Diseño</a:t>
                      </a:r>
                      <a:r>
                        <a:rPr dirty="0" sz="1000" spc="275">
                          <a:latin typeface="Calibri"/>
                          <a:cs typeface="Calibri"/>
                        </a:rPr>
                        <a:t>   </a:t>
                      </a:r>
                      <a:r>
                        <a:rPr dirty="0" sz="1000" spc="90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z="1000" spc="275">
                          <a:latin typeface="Calibri"/>
                          <a:cs typeface="Calibri"/>
                        </a:rPr>
                        <a:t>   </a:t>
                      </a:r>
                      <a:r>
                        <a:rPr dirty="0" sz="1000" spc="114">
                          <a:latin typeface="Calibri"/>
                          <a:cs typeface="Calibri"/>
                        </a:rPr>
                        <a:t>implementación</a:t>
                      </a:r>
                      <a:r>
                        <a:rPr dirty="0" sz="1000" spc="280">
                          <a:latin typeface="Calibri"/>
                          <a:cs typeface="Calibri"/>
                        </a:rPr>
                        <a:t>   </a:t>
                      </a:r>
                      <a:r>
                        <a:rPr dirty="0" sz="1000" spc="114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1000" spc="280">
                          <a:latin typeface="Calibri"/>
                          <a:cs typeface="Calibri"/>
                        </a:rPr>
                        <a:t>   </a:t>
                      </a:r>
                      <a:r>
                        <a:rPr dirty="0" sz="1000" spc="130">
                          <a:latin typeface="Calibri"/>
                          <a:cs typeface="Calibri"/>
                        </a:rPr>
                        <a:t>una</a:t>
                      </a:r>
                      <a:r>
                        <a:rPr dirty="0" sz="1000" spc="275">
                          <a:latin typeface="Calibri"/>
                          <a:cs typeface="Calibri"/>
                        </a:rPr>
                        <a:t>   </a:t>
                      </a:r>
                      <a:r>
                        <a:rPr dirty="0" sz="1000" spc="75">
                          <a:latin typeface="Calibri"/>
                          <a:cs typeface="Calibri"/>
                        </a:rPr>
                        <a:t>estrategia </a:t>
                      </a:r>
                      <a:r>
                        <a:rPr dirty="0" sz="1000" spc="114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1000" spc="19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25">
                          <a:latin typeface="Calibri"/>
                          <a:cs typeface="Calibri"/>
                        </a:rPr>
                        <a:t>marca</a:t>
                      </a:r>
                      <a:r>
                        <a:rPr dirty="0" sz="1000" spc="19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85">
                          <a:latin typeface="Calibri"/>
                          <a:cs typeface="Calibri"/>
                        </a:rPr>
                        <a:t>del</a:t>
                      </a:r>
                      <a:r>
                        <a:rPr dirty="0" sz="1000" spc="19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10">
                          <a:latin typeface="Calibri"/>
                          <a:cs typeface="Calibri"/>
                        </a:rPr>
                        <a:t>Poder</a:t>
                      </a:r>
                      <a:r>
                        <a:rPr dirty="0" sz="1000" spc="19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95">
                          <a:latin typeface="Calibri"/>
                          <a:cs typeface="Calibri"/>
                        </a:rPr>
                        <a:t>Judicial</a:t>
                      </a:r>
                      <a:r>
                        <a:rPr dirty="0" sz="1000" spc="18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70">
                          <a:latin typeface="Calibri"/>
                          <a:cs typeface="Calibri"/>
                        </a:rPr>
                        <a:t>y</a:t>
                      </a:r>
                      <a:r>
                        <a:rPr dirty="0" sz="1000" spc="19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00">
                          <a:latin typeface="Calibri"/>
                          <a:cs typeface="Calibri"/>
                        </a:rPr>
                        <a:t>sus</a:t>
                      </a:r>
                      <a:r>
                        <a:rPr dirty="0" sz="1000" spc="19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10">
                          <a:latin typeface="Calibri"/>
                          <a:cs typeface="Calibri"/>
                        </a:rPr>
                        <a:t>órganos</a:t>
                      </a:r>
                      <a:r>
                        <a:rPr dirty="0" sz="1000" spc="19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14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1000" spc="204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60">
                          <a:latin typeface="Calibri"/>
                          <a:cs typeface="Calibri"/>
                        </a:rPr>
                        <a:t>servicios </a:t>
                      </a:r>
                      <a:r>
                        <a:rPr dirty="0" sz="1000" spc="110">
                          <a:latin typeface="Calibri"/>
                          <a:cs typeface="Calibri"/>
                        </a:rPr>
                        <a:t>basada</a:t>
                      </a:r>
                      <a:r>
                        <a:rPr dirty="0" sz="1000" spc="7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20">
                          <a:latin typeface="Calibri"/>
                          <a:cs typeface="Calibri"/>
                        </a:rPr>
                        <a:t>en</a:t>
                      </a:r>
                      <a:r>
                        <a:rPr dirty="0" sz="1000" spc="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70">
                          <a:latin typeface="Calibri"/>
                          <a:cs typeface="Calibri"/>
                        </a:rPr>
                        <a:t>la</a:t>
                      </a:r>
                      <a:r>
                        <a:rPr dirty="0" sz="1000" spc="5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85">
                          <a:latin typeface="Calibri"/>
                          <a:cs typeface="Calibri"/>
                        </a:rPr>
                        <a:t>estrategia</a:t>
                      </a:r>
                      <a:r>
                        <a:rPr dirty="0" sz="1000" spc="6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70">
                          <a:latin typeface="Calibri"/>
                          <a:cs typeface="Calibri"/>
                        </a:rPr>
                        <a:t>y</a:t>
                      </a:r>
                      <a:r>
                        <a:rPr dirty="0" sz="1000" spc="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65">
                          <a:latin typeface="Calibri"/>
                          <a:cs typeface="Calibri"/>
                        </a:rPr>
                        <a:t>los</a:t>
                      </a:r>
                      <a:r>
                        <a:rPr dirty="0" sz="1000" spc="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70">
                          <a:latin typeface="Calibri"/>
                          <a:cs typeface="Calibri"/>
                        </a:rPr>
                        <a:t>valores</a:t>
                      </a:r>
                      <a:r>
                        <a:rPr dirty="0" sz="1000" spc="7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14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1000" spc="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70">
                          <a:latin typeface="Calibri"/>
                          <a:cs typeface="Calibri"/>
                        </a:rPr>
                        <a:t>la</a:t>
                      </a:r>
                      <a:r>
                        <a:rPr dirty="0" sz="1000" spc="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75">
                          <a:latin typeface="Calibri"/>
                          <a:cs typeface="Calibri"/>
                        </a:rPr>
                        <a:t>organización.</a:t>
                      </a:r>
                      <a:endParaRPr sz="1000">
                        <a:latin typeface="Calibri"/>
                        <a:cs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just" marL="146050" marR="95885">
                        <a:lnSpc>
                          <a:spcPct val="100000"/>
                        </a:lnSpc>
                      </a:pPr>
                      <a:r>
                        <a:rPr dirty="0" sz="1000" spc="105">
                          <a:latin typeface="Calibri"/>
                          <a:cs typeface="Calibri"/>
                        </a:rPr>
                        <a:t>Diagnóstico</a:t>
                      </a:r>
                      <a:r>
                        <a:rPr dirty="0" sz="1000" spc="484">
                          <a:latin typeface="Calibri"/>
                          <a:cs typeface="Calibri"/>
                        </a:rPr>
                        <a:t>  </a:t>
                      </a:r>
                      <a:r>
                        <a:rPr dirty="0" sz="1000" spc="70">
                          <a:latin typeface="Calibri"/>
                          <a:cs typeface="Calibri"/>
                        </a:rPr>
                        <a:t>y</a:t>
                      </a:r>
                      <a:r>
                        <a:rPr dirty="0" sz="1000" spc="490">
                          <a:latin typeface="Calibri"/>
                          <a:cs typeface="Calibri"/>
                        </a:rPr>
                        <a:t>  </a:t>
                      </a:r>
                      <a:r>
                        <a:rPr dirty="0" sz="1000" spc="85">
                          <a:latin typeface="Calibri"/>
                          <a:cs typeface="Calibri"/>
                        </a:rPr>
                        <a:t>rediseño</a:t>
                      </a:r>
                      <a:r>
                        <a:rPr dirty="0" sz="1000" spc="490">
                          <a:latin typeface="Calibri"/>
                          <a:cs typeface="Calibri"/>
                        </a:rPr>
                        <a:t>  </a:t>
                      </a:r>
                      <a:r>
                        <a:rPr dirty="0" sz="1000" spc="114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1000" spc="490">
                          <a:latin typeface="Calibri"/>
                          <a:cs typeface="Calibri"/>
                        </a:rPr>
                        <a:t>  </a:t>
                      </a:r>
                      <a:r>
                        <a:rPr dirty="0" sz="1000" spc="65">
                          <a:latin typeface="Calibri"/>
                          <a:cs typeface="Calibri"/>
                        </a:rPr>
                        <a:t>los</a:t>
                      </a:r>
                      <a:r>
                        <a:rPr dirty="0" sz="1000" spc="490">
                          <a:latin typeface="Calibri"/>
                          <a:cs typeface="Calibri"/>
                        </a:rPr>
                        <a:t>  </a:t>
                      </a:r>
                      <a:r>
                        <a:rPr dirty="0" sz="1000" spc="80">
                          <a:latin typeface="Calibri"/>
                          <a:cs typeface="Calibri"/>
                        </a:rPr>
                        <a:t>portales</a:t>
                      </a:r>
                      <a:r>
                        <a:rPr dirty="0" sz="1000" spc="490">
                          <a:latin typeface="Calibri"/>
                          <a:cs typeface="Calibri"/>
                        </a:rPr>
                        <a:t>  </a:t>
                      </a:r>
                      <a:r>
                        <a:rPr dirty="0" sz="1000" spc="105">
                          <a:latin typeface="Calibri"/>
                          <a:cs typeface="Calibri"/>
                        </a:rPr>
                        <a:t>web </a:t>
                      </a:r>
                      <a:r>
                        <a:rPr dirty="0" sz="1000" spc="85">
                          <a:latin typeface="Calibri"/>
                          <a:cs typeface="Calibri"/>
                        </a:rPr>
                        <a:t>institucionales</a:t>
                      </a:r>
                      <a:r>
                        <a:rPr dirty="0" sz="1000" spc="19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00">
                          <a:latin typeface="Calibri"/>
                          <a:cs typeface="Calibri"/>
                        </a:rPr>
                        <a:t>para</a:t>
                      </a:r>
                      <a:r>
                        <a:rPr dirty="0" sz="1000" spc="17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85">
                          <a:latin typeface="Calibri"/>
                          <a:cs typeface="Calibri"/>
                        </a:rPr>
                        <a:t>lograr</a:t>
                      </a:r>
                      <a:r>
                        <a:rPr dirty="0" sz="1000" spc="19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40">
                          <a:latin typeface="Calibri"/>
                          <a:cs typeface="Calibri"/>
                        </a:rPr>
                        <a:t>un</a:t>
                      </a:r>
                      <a:r>
                        <a:rPr dirty="0" sz="1000" spc="19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95">
                          <a:latin typeface="Calibri"/>
                          <a:cs typeface="Calibri"/>
                        </a:rPr>
                        <a:t>entorno</a:t>
                      </a:r>
                      <a:r>
                        <a:rPr dirty="0" sz="1000" spc="18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30">
                          <a:latin typeface="Calibri"/>
                          <a:cs typeface="Calibri"/>
                        </a:rPr>
                        <a:t>web</a:t>
                      </a:r>
                      <a:r>
                        <a:rPr dirty="0" sz="1000" spc="19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14">
                          <a:latin typeface="Calibri"/>
                          <a:cs typeface="Calibri"/>
                        </a:rPr>
                        <a:t>adaptado</a:t>
                      </a:r>
                      <a:r>
                        <a:rPr dirty="0" sz="1000" spc="18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50">
                          <a:latin typeface="Calibri"/>
                          <a:cs typeface="Calibri"/>
                        </a:rPr>
                        <a:t>a </a:t>
                      </a:r>
                      <a:r>
                        <a:rPr dirty="0" sz="1000" spc="70">
                          <a:latin typeface="Calibri"/>
                          <a:cs typeface="Calibri"/>
                        </a:rPr>
                        <a:t>las</a:t>
                      </a:r>
                      <a:r>
                        <a:rPr dirty="0" sz="1000" spc="4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05">
                          <a:latin typeface="Calibri"/>
                          <a:cs typeface="Calibri"/>
                        </a:rPr>
                        <a:t>necesidades</a:t>
                      </a:r>
                      <a:r>
                        <a:rPr dirty="0" sz="1000" spc="434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14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1000" spc="4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65">
                          <a:latin typeface="Calibri"/>
                          <a:cs typeface="Calibri"/>
                        </a:rPr>
                        <a:t>los</a:t>
                      </a:r>
                      <a:r>
                        <a:rPr dirty="0" sz="1000" spc="4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60">
                          <a:latin typeface="Calibri"/>
                          <a:cs typeface="Calibri"/>
                        </a:rPr>
                        <a:t>visitantes,</a:t>
                      </a:r>
                      <a:r>
                        <a:rPr dirty="0" sz="1000" spc="4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14">
                          <a:latin typeface="Calibri"/>
                          <a:cs typeface="Calibri"/>
                        </a:rPr>
                        <a:t>con</a:t>
                      </a:r>
                      <a:r>
                        <a:rPr dirty="0" sz="1000" spc="434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60">
                          <a:latin typeface="Calibri"/>
                          <a:cs typeface="Calibri"/>
                        </a:rPr>
                        <a:t>el</a:t>
                      </a:r>
                      <a:r>
                        <a:rPr dirty="0" sz="1000" spc="434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75">
                          <a:latin typeface="Calibri"/>
                          <a:cs typeface="Calibri"/>
                        </a:rPr>
                        <a:t>objetivo</a:t>
                      </a:r>
                      <a:r>
                        <a:rPr dirty="0" sz="1000" spc="4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85">
                          <a:latin typeface="Calibri"/>
                          <a:cs typeface="Calibri"/>
                        </a:rPr>
                        <a:t>de </a:t>
                      </a:r>
                      <a:r>
                        <a:rPr dirty="0" sz="1000" spc="90">
                          <a:latin typeface="Calibri"/>
                          <a:cs typeface="Calibri"/>
                        </a:rPr>
                        <a:t>mejorar</a:t>
                      </a:r>
                      <a:r>
                        <a:rPr dirty="0" sz="1000" spc="204">
                          <a:latin typeface="Calibri"/>
                          <a:cs typeface="Calibri"/>
                        </a:rPr>
                        <a:t>  </a:t>
                      </a:r>
                      <a:r>
                        <a:rPr dirty="0" sz="1000" spc="75">
                          <a:latin typeface="Calibri"/>
                          <a:cs typeface="Calibri"/>
                        </a:rPr>
                        <a:t>la</a:t>
                      </a:r>
                      <a:r>
                        <a:rPr dirty="0" sz="1000" spc="200">
                          <a:latin typeface="Calibri"/>
                          <a:cs typeface="Calibri"/>
                        </a:rPr>
                        <a:t>  </a:t>
                      </a:r>
                      <a:r>
                        <a:rPr dirty="0" sz="1000" spc="90">
                          <a:latin typeface="Calibri"/>
                          <a:cs typeface="Calibri"/>
                        </a:rPr>
                        <a:t>experiencia</a:t>
                      </a:r>
                      <a:r>
                        <a:rPr dirty="0" sz="1000" spc="200">
                          <a:latin typeface="Calibri"/>
                          <a:cs typeface="Calibri"/>
                        </a:rPr>
                        <a:t>  </a:t>
                      </a:r>
                      <a:r>
                        <a:rPr dirty="0" sz="1000" spc="114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1000" spc="204">
                          <a:latin typeface="Calibri"/>
                          <a:cs typeface="Calibri"/>
                        </a:rPr>
                        <a:t>  </a:t>
                      </a:r>
                      <a:r>
                        <a:rPr dirty="0" sz="1000" spc="75">
                          <a:latin typeface="Calibri"/>
                          <a:cs typeface="Calibri"/>
                        </a:rPr>
                        <a:t>usuario,</a:t>
                      </a:r>
                      <a:r>
                        <a:rPr dirty="0" sz="1000" spc="340">
                          <a:latin typeface="Calibri"/>
                          <a:cs typeface="Calibri"/>
                        </a:rPr>
                        <a:t>   </a:t>
                      </a:r>
                      <a:r>
                        <a:rPr dirty="0" sz="1000" spc="95">
                          <a:latin typeface="Calibri"/>
                          <a:cs typeface="Calibri"/>
                        </a:rPr>
                        <a:t>garantizar</a:t>
                      </a:r>
                      <a:r>
                        <a:rPr dirty="0" sz="1000" spc="210">
                          <a:latin typeface="Calibri"/>
                          <a:cs typeface="Calibri"/>
                        </a:rPr>
                        <a:t>  </a:t>
                      </a:r>
                      <a:r>
                        <a:rPr dirty="0" sz="1000" spc="120">
                          <a:latin typeface="Calibri"/>
                          <a:cs typeface="Calibri"/>
                        </a:rPr>
                        <a:t>un </a:t>
                      </a:r>
                      <a:r>
                        <a:rPr dirty="0" sz="1000" spc="105">
                          <a:latin typeface="Calibri"/>
                          <a:cs typeface="Calibri"/>
                        </a:rPr>
                        <a:t>funcionamiento</a:t>
                      </a:r>
                      <a:r>
                        <a:rPr dirty="0" sz="1000" spc="210">
                          <a:latin typeface="Calibri"/>
                          <a:cs typeface="Calibri"/>
                        </a:rPr>
                        <a:t>  </a:t>
                      </a:r>
                      <a:r>
                        <a:rPr dirty="0" sz="1000" spc="145">
                          <a:latin typeface="Calibri"/>
                          <a:cs typeface="Calibri"/>
                        </a:rPr>
                        <a:t>más</a:t>
                      </a:r>
                      <a:r>
                        <a:rPr dirty="0" sz="1000" spc="210">
                          <a:latin typeface="Calibri"/>
                          <a:cs typeface="Calibri"/>
                        </a:rPr>
                        <a:t>  </a:t>
                      </a:r>
                      <a:r>
                        <a:rPr dirty="0" sz="1000" spc="90">
                          <a:latin typeface="Calibri"/>
                          <a:cs typeface="Calibri"/>
                        </a:rPr>
                        <a:t>ágil</a:t>
                      </a:r>
                      <a:r>
                        <a:rPr dirty="0" sz="1000" spc="215">
                          <a:latin typeface="Calibri"/>
                          <a:cs typeface="Calibri"/>
                        </a:rPr>
                        <a:t>  </a:t>
                      </a:r>
                      <a:r>
                        <a:rPr dirty="0" sz="1000" spc="70">
                          <a:latin typeface="Calibri"/>
                          <a:cs typeface="Calibri"/>
                        </a:rPr>
                        <a:t>y</a:t>
                      </a:r>
                      <a:r>
                        <a:rPr dirty="0" sz="1000" spc="210">
                          <a:latin typeface="Calibri"/>
                          <a:cs typeface="Calibri"/>
                        </a:rPr>
                        <a:t>  </a:t>
                      </a:r>
                      <a:r>
                        <a:rPr dirty="0" sz="1000" spc="140">
                          <a:latin typeface="Calibri"/>
                          <a:cs typeface="Calibri"/>
                        </a:rPr>
                        <a:t>un</a:t>
                      </a:r>
                      <a:r>
                        <a:rPr dirty="0" sz="1000" spc="210">
                          <a:latin typeface="Calibri"/>
                          <a:cs typeface="Calibri"/>
                        </a:rPr>
                        <a:t>  </a:t>
                      </a:r>
                      <a:r>
                        <a:rPr dirty="0" sz="1000" spc="125">
                          <a:latin typeface="Calibri"/>
                          <a:cs typeface="Calibri"/>
                        </a:rPr>
                        <a:t>menor</a:t>
                      </a:r>
                      <a:r>
                        <a:rPr dirty="0" sz="1000" spc="210">
                          <a:latin typeface="Calibri"/>
                          <a:cs typeface="Calibri"/>
                        </a:rPr>
                        <a:t>  </a:t>
                      </a:r>
                      <a:r>
                        <a:rPr dirty="0" sz="1000" spc="114">
                          <a:latin typeface="Calibri"/>
                          <a:cs typeface="Calibri"/>
                        </a:rPr>
                        <a:t>tiempo</a:t>
                      </a:r>
                      <a:r>
                        <a:rPr dirty="0" sz="1000" spc="204">
                          <a:latin typeface="Calibri"/>
                          <a:cs typeface="Calibri"/>
                        </a:rPr>
                        <a:t>  </a:t>
                      </a:r>
                      <a:r>
                        <a:rPr dirty="0" sz="1000" spc="85">
                          <a:latin typeface="Calibri"/>
                          <a:cs typeface="Calibri"/>
                        </a:rPr>
                        <a:t>de </a:t>
                      </a:r>
                      <a:r>
                        <a:rPr dirty="0" sz="1000" spc="75">
                          <a:latin typeface="Calibri"/>
                          <a:cs typeface="Calibri"/>
                        </a:rPr>
                        <a:t>respuesta;</a:t>
                      </a:r>
                      <a:r>
                        <a:rPr dirty="0" sz="1000" spc="204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95">
                          <a:latin typeface="Calibri"/>
                          <a:cs typeface="Calibri"/>
                        </a:rPr>
                        <a:t>enriquecer</a:t>
                      </a:r>
                      <a:r>
                        <a:rPr dirty="0" sz="1000" spc="204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70">
                          <a:latin typeface="Calibri"/>
                          <a:cs typeface="Calibri"/>
                        </a:rPr>
                        <a:t>los</a:t>
                      </a:r>
                      <a:r>
                        <a:rPr dirty="0" sz="1000" spc="2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00">
                          <a:latin typeface="Calibri"/>
                          <a:cs typeface="Calibri"/>
                        </a:rPr>
                        <a:t>contenidos</a:t>
                      </a:r>
                      <a:r>
                        <a:rPr dirty="0" sz="1000" spc="2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70">
                          <a:latin typeface="Calibri"/>
                          <a:cs typeface="Calibri"/>
                        </a:rPr>
                        <a:t>y</a:t>
                      </a:r>
                      <a:r>
                        <a:rPr dirty="0" sz="1000" spc="2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90">
                          <a:latin typeface="Calibri"/>
                          <a:cs typeface="Calibri"/>
                        </a:rPr>
                        <a:t>adaptarlos</a:t>
                      </a:r>
                      <a:r>
                        <a:rPr dirty="0" sz="1000" spc="2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00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1000" spc="2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20">
                          <a:latin typeface="Calibri"/>
                          <a:cs typeface="Calibri"/>
                        </a:rPr>
                        <a:t>un </a:t>
                      </a:r>
                      <a:r>
                        <a:rPr dirty="0" sz="1000" spc="100">
                          <a:latin typeface="Calibri"/>
                          <a:cs typeface="Calibri"/>
                        </a:rPr>
                        <a:t>lenguaje</a:t>
                      </a:r>
                      <a:r>
                        <a:rPr dirty="0" sz="1000" spc="2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14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1000" spc="2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60">
                          <a:latin typeface="Calibri"/>
                          <a:cs typeface="Calibri"/>
                        </a:rPr>
                        <a:t>fácil</a:t>
                      </a:r>
                      <a:r>
                        <a:rPr dirty="0" sz="1000" spc="2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00">
                          <a:latin typeface="Calibri"/>
                          <a:cs typeface="Calibri"/>
                        </a:rPr>
                        <a:t>comprensión.</a:t>
                      </a:r>
                      <a:r>
                        <a:rPr dirty="0" sz="1000" spc="2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00">
                          <a:latin typeface="Calibri"/>
                          <a:cs typeface="Calibri"/>
                        </a:rPr>
                        <a:t>Este</a:t>
                      </a:r>
                      <a:r>
                        <a:rPr dirty="0" sz="1000" spc="2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90">
                          <a:latin typeface="Calibri"/>
                          <a:cs typeface="Calibri"/>
                        </a:rPr>
                        <a:t>rediseño</a:t>
                      </a:r>
                      <a:r>
                        <a:rPr dirty="0" sz="1000" spc="2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80">
                          <a:latin typeface="Calibri"/>
                          <a:cs typeface="Calibri"/>
                        </a:rPr>
                        <a:t>permitirá </a:t>
                      </a:r>
                      <a:r>
                        <a:rPr dirty="0" sz="1000" spc="120">
                          <a:latin typeface="Calibri"/>
                          <a:cs typeface="Calibri"/>
                        </a:rPr>
                        <a:t>que</a:t>
                      </a:r>
                      <a:r>
                        <a:rPr dirty="0" sz="1000" spc="2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65">
                          <a:latin typeface="Calibri"/>
                          <a:cs typeface="Calibri"/>
                        </a:rPr>
                        <a:t>los</a:t>
                      </a:r>
                      <a:r>
                        <a:rPr dirty="0" sz="1000" spc="2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80">
                          <a:latin typeface="Calibri"/>
                          <a:cs typeface="Calibri"/>
                        </a:rPr>
                        <a:t>portales</a:t>
                      </a:r>
                      <a:r>
                        <a:rPr dirty="0" sz="1000" spc="2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30">
                          <a:latin typeface="Calibri"/>
                          <a:cs typeface="Calibri"/>
                        </a:rPr>
                        <a:t>web</a:t>
                      </a:r>
                      <a:r>
                        <a:rPr dirty="0" sz="1000" spc="2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30">
                          <a:latin typeface="Calibri"/>
                          <a:cs typeface="Calibri"/>
                        </a:rPr>
                        <a:t>puedan</a:t>
                      </a:r>
                      <a:r>
                        <a:rPr dirty="0" sz="1000" spc="2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70">
                          <a:latin typeface="Calibri"/>
                          <a:cs typeface="Calibri"/>
                        </a:rPr>
                        <a:t>ser</a:t>
                      </a:r>
                      <a:r>
                        <a:rPr dirty="0" sz="1000" spc="2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95">
                          <a:latin typeface="Calibri"/>
                          <a:cs typeface="Calibri"/>
                        </a:rPr>
                        <a:t>fácilmente</a:t>
                      </a:r>
                      <a:r>
                        <a:rPr dirty="0" sz="1000" spc="2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70">
                          <a:latin typeface="Calibri"/>
                          <a:cs typeface="Calibri"/>
                        </a:rPr>
                        <a:t>utilizados </a:t>
                      </a:r>
                      <a:r>
                        <a:rPr dirty="0" sz="1000" spc="90">
                          <a:latin typeface="Calibri"/>
                          <a:cs typeface="Calibri"/>
                        </a:rPr>
                        <a:t>por</a:t>
                      </a:r>
                      <a:r>
                        <a:rPr dirty="0" sz="1000" spc="365">
                          <a:latin typeface="Calibri"/>
                          <a:cs typeface="Calibri"/>
                        </a:rPr>
                        <a:t>  </a:t>
                      </a:r>
                      <a:r>
                        <a:rPr dirty="0" sz="1000" spc="100">
                          <a:latin typeface="Calibri"/>
                          <a:cs typeface="Calibri"/>
                        </a:rPr>
                        <a:t>personas</a:t>
                      </a:r>
                      <a:r>
                        <a:rPr dirty="0" sz="1000" spc="375">
                          <a:latin typeface="Calibri"/>
                          <a:cs typeface="Calibri"/>
                        </a:rPr>
                        <a:t>  </a:t>
                      </a:r>
                      <a:r>
                        <a:rPr dirty="0" sz="1000" spc="114">
                          <a:latin typeface="Calibri"/>
                          <a:cs typeface="Calibri"/>
                        </a:rPr>
                        <a:t>con</a:t>
                      </a:r>
                      <a:r>
                        <a:rPr dirty="0" sz="1000" spc="375">
                          <a:latin typeface="Calibri"/>
                          <a:cs typeface="Calibri"/>
                        </a:rPr>
                        <a:t>  </a:t>
                      </a:r>
                      <a:r>
                        <a:rPr dirty="0" sz="1000" spc="80">
                          <a:latin typeface="Calibri"/>
                          <a:cs typeface="Calibri"/>
                        </a:rPr>
                        <a:t>diferentes</a:t>
                      </a:r>
                      <a:r>
                        <a:rPr dirty="0" sz="1000" spc="370">
                          <a:latin typeface="Calibri"/>
                          <a:cs typeface="Calibri"/>
                        </a:rPr>
                        <a:t>  </a:t>
                      </a:r>
                      <a:r>
                        <a:rPr dirty="0" sz="1000" spc="95">
                          <a:latin typeface="Calibri"/>
                          <a:cs typeface="Calibri"/>
                        </a:rPr>
                        <a:t>discapacidades,</a:t>
                      </a:r>
                      <a:r>
                        <a:rPr dirty="0" sz="1000" spc="375">
                          <a:latin typeface="Calibri"/>
                          <a:cs typeface="Calibri"/>
                        </a:rPr>
                        <a:t>  </a:t>
                      </a:r>
                      <a:r>
                        <a:rPr dirty="0" sz="1000" spc="95">
                          <a:latin typeface="Calibri"/>
                          <a:cs typeface="Calibri"/>
                        </a:rPr>
                        <a:t>en </a:t>
                      </a:r>
                      <a:r>
                        <a:rPr dirty="0" sz="1000" spc="114">
                          <a:latin typeface="Calibri"/>
                          <a:cs typeface="Calibri"/>
                        </a:rPr>
                        <a:t>cumplimiento</a:t>
                      </a:r>
                      <a:r>
                        <a:rPr dirty="0" sz="1000" spc="250">
                          <a:latin typeface="Calibri"/>
                          <a:cs typeface="Calibri"/>
                        </a:rPr>
                        <a:t>  </a:t>
                      </a:r>
                      <a:r>
                        <a:rPr dirty="0" sz="1000" spc="114">
                          <a:latin typeface="Calibri"/>
                          <a:cs typeface="Calibri"/>
                        </a:rPr>
                        <a:t>con</a:t>
                      </a:r>
                      <a:r>
                        <a:rPr dirty="0" sz="1000" spc="250">
                          <a:latin typeface="Calibri"/>
                          <a:cs typeface="Calibri"/>
                        </a:rPr>
                        <a:t>  </a:t>
                      </a:r>
                      <a:r>
                        <a:rPr dirty="0" sz="1000" spc="65">
                          <a:latin typeface="Calibri"/>
                          <a:cs typeface="Calibri"/>
                        </a:rPr>
                        <a:t>los</a:t>
                      </a:r>
                      <a:r>
                        <a:rPr dirty="0" sz="1000" spc="250">
                          <a:latin typeface="Calibri"/>
                          <a:cs typeface="Calibri"/>
                        </a:rPr>
                        <a:t>  </a:t>
                      </a:r>
                      <a:r>
                        <a:rPr dirty="0" sz="1000" spc="95">
                          <a:latin typeface="Calibri"/>
                          <a:cs typeface="Calibri"/>
                        </a:rPr>
                        <a:t>estándares</a:t>
                      </a:r>
                      <a:r>
                        <a:rPr dirty="0" sz="1000" spc="254">
                          <a:latin typeface="Calibri"/>
                          <a:cs typeface="Calibri"/>
                        </a:rPr>
                        <a:t>  </a:t>
                      </a:r>
                      <a:r>
                        <a:rPr dirty="0" sz="1000" spc="95">
                          <a:latin typeface="Calibri"/>
                          <a:cs typeface="Calibri"/>
                        </a:rPr>
                        <a:t>exigidos</a:t>
                      </a:r>
                      <a:r>
                        <a:rPr dirty="0" sz="1000" spc="260">
                          <a:latin typeface="Calibri"/>
                          <a:cs typeface="Calibri"/>
                        </a:rPr>
                        <a:t>  </a:t>
                      </a:r>
                      <a:r>
                        <a:rPr dirty="0" sz="1000" spc="90">
                          <a:latin typeface="Calibri"/>
                          <a:cs typeface="Calibri"/>
                        </a:rPr>
                        <a:t>por</a:t>
                      </a:r>
                      <a:r>
                        <a:rPr dirty="0" sz="1000" spc="250">
                          <a:latin typeface="Calibri"/>
                          <a:cs typeface="Calibri"/>
                        </a:rPr>
                        <a:t>  </a:t>
                      </a:r>
                      <a:r>
                        <a:rPr dirty="0" sz="1000" spc="60">
                          <a:latin typeface="Calibri"/>
                          <a:cs typeface="Calibri"/>
                        </a:rPr>
                        <a:t>la </a:t>
                      </a:r>
                      <a:r>
                        <a:rPr dirty="0" sz="1000" spc="100">
                          <a:latin typeface="Calibri"/>
                          <a:cs typeface="Calibri"/>
                        </a:rPr>
                        <a:t>normativa</a:t>
                      </a:r>
                      <a:r>
                        <a:rPr dirty="0" sz="1000" spc="345">
                          <a:latin typeface="Calibri"/>
                          <a:cs typeface="Calibri"/>
                        </a:rPr>
                        <a:t>  </a:t>
                      </a:r>
                      <a:r>
                        <a:rPr dirty="0" sz="1000" spc="55">
                          <a:latin typeface="Calibri"/>
                          <a:cs typeface="Calibri"/>
                        </a:rPr>
                        <a:t>B2:</a:t>
                      </a:r>
                      <a:r>
                        <a:rPr dirty="0" sz="1000" spc="340">
                          <a:latin typeface="Calibri"/>
                          <a:cs typeface="Calibri"/>
                        </a:rPr>
                        <a:t>  </a:t>
                      </a:r>
                      <a:r>
                        <a:rPr dirty="0" sz="1000" spc="90">
                          <a:latin typeface="Calibri"/>
                          <a:cs typeface="Calibri"/>
                        </a:rPr>
                        <a:t>Accesibilidad</a:t>
                      </a:r>
                      <a:r>
                        <a:rPr dirty="0" sz="1000" spc="345">
                          <a:latin typeface="Calibri"/>
                          <a:cs typeface="Calibri"/>
                        </a:rPr>
                        <a:t>  </a:t>
                      </a:r>
                      <a:r>
                        <a:rPr dirty="0" sz="1000" spc="95">
                          <a:latin typeface="Calibri"/>
                          <a:cs typeface="Calibri"/>
                        </a:rPr>
                        <a:t>Web,</a:t>
                      </a:r>
                      <a:r>
                        <a:rPr dirty="0" sz="1000" spc="340">
                          <a:latin typeface="Calibri"/>
                          <a:cs typeface="Calibri"/>
                        </a:rPr>
                        <a:t>  </a:t>
                      </a:r>
                      <a:r>
                        <a:rPr dirty="0" sz="1000" spc="114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1000" spc="340">
                          <a:latin typeface="Calibri"/>
                          <a:cs typeface="Calibri"/>
                        </a:rPr>
                        <a:t>  </a:t>
                      </a:r>
                      <a:r>
                        <a:rPr dirty="0" sz="1000" spc="75">
                          <a:latin typeface="Calibri"/>
                          <a:cs typeface="Calibri"/>
                        </a:rPr>
                        <a:t>la</a:t>
                      </a:r>
                      <a:r>
                        <a:rPr dirty="0" sz="1000" spc="335">
                          <a:latin typeface="Calibri"/>
                          <a:cs typeface="Calibri"/>
                        </a:rPr>
                        <a:t>  </a:t>
                      </a:r>
                      <a:r>
                        <a:rPr dirty="0" sz="1000" spc="80">
                          <a:latin typeface="Calibri"/>
                          <a:cs typeface="Calibri"/>
                        </a:rPr>
                        <a:t>Oficina </a:t>
                      </a:r>
                      <a:r>
                        <a:rPr dirty="0" sz="1000" spc="114">
                          <a:latin typeface="Calibri"/>
                          <a:cs typeface="Calibri"/>
                        </a:rPr>
                        <a:t>Gubernamental</a:t>
                      </a:r>
                      <a:r>
                        <a:rPr dirty="0" sz="1000" spc="27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14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1000" spc="27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95">
                          <a:latin typeface="Calibri"/>
                          <a:cs typeface="Calibri"/>
                        </a:rPr>
                        <a:t>Tecnologías</a:t>
                      </a:r>
                      <a:r>
                        <a:rPr dirty="0" sz="1000" spc="27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14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1000" spc="27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75">
                          <a:latin typeface="Calibri"/>
                          <a:cs typeface="Calibri"/>
                        </a:rPr>
                        <a:t>la</a:t>
                      </a:r>
                      <a:r>
                        <a:rPr dirty="0" sz="1000" spc="27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95">
                          <a:latin typeface="Calibri"/>
                          <a:cs typeface="Calibri"/>
                        </a:rPr>
                        <a:t>Información</a:t>
                      </a:r>
                      <a:r>
                        <a:rPr dirty="0" sz="1000" spc="27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70">
                          <a:latin typeface="Calibri"/>
                          <a:cs typeface="Calibri"/>
                        </a:rPr>
                        <a:t>y</a:t>
                      </a:r>
                      <a:r>
                        <a:rPr dirty="0" sz="1000" spc="27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45">
                          <a:latin typeface="Calibri"/>
                          <a:cs typeface="Calibri"/>
                        </a:rPr>
                        <a:t>la </a:t>
                      </a:r>
                      <a:r>
                        <a:rPr dirty="0" sz="1000" spc="120">
                          <a:latin typeface="Calibri"/>
                          <a:cs typeface="Calibri"/>
                        </a:rPr>
                        <a:t>Comunicación</a:t>
                      </a:r>
                      <a:r>
                        <a:rPr dirty="0" sz="1000" spc="1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70">
                          <a:latin typeface="Calibri"/>
                          <a:cs typeface="Calibri"/>
                        </a:rPr>
                        <a:t>(OGTIC),</a:t>
                      </a:r>
                      <a:r>
                        <a:rPr dirty="0" sz="1000" spc="16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95">
                          <a:latin typeface="Calibri"/>
                          <a:cs typeface="Calibri"/>
                        </a:rPr>
                        <a:t>avalada</a:t>
                      </a:r>
                      <a:r>
                        <a:rPr dirty="0" sz="1000" spc="1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90">
                          <a:latin typeface="Calibri"/>
                          <a:cs typeface="Calibri"/>
                        </a:rPr>
                        <a:t>por</a:t>
                      </a:r>
                      <a:r>
                        <a:rPr dirty="0" sz="1000" spc="1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60">
                          <a:latin typeface="Calibri"/>
                          <a:cs typeface="Calibri"/>
                        </a:rPr>
                        <a:t>el</a:t>
                      </a:r>
                      <a:r>
                        <a:rPr dirty="0" sz="1000" spc="15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95">
                          <a:latin typeface="Calibri"/>
                          <a:cs typeface="Calibri"/>
                        </a:rPr>
                        <a:t>Consejo</a:t>
                      </a:r>
                      <a:r>
                        <a:rPr dirty="0" sz="1000" spc="15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85">
                          <a:latin typeface="Calibri"/>
                          <a:cs typeface="Calibri"/>
                        </a:rPr>
                        <a:t>Nacional </a:t>
                      </a:r>
                      <a:r>
                        <a:rPr dirty="0" sz="1000" spc="114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1000" spc="425">
                          <a:latin typeface="Calibri"/>
                          <a:cs typeface="Calibri"/>
                        </a:rPr>
                        <a:t>  </a:t>
                      </a:r>
                      <a:r>
                        <a:rPr dirty="0" sz="1000" spc="100">
                          <a:latin typeface="Calibri"/>
                          <a:cs typeface="Calibri"/>
                        </a:rPr>
                        <a:t>Discapacidad,</a:t>
                      </a:r>
                      <a:r>
                        <a:rPr dirty="0" sz="1000" spc="434">
                          <a:latin typeface="Calibri"/>
                          <a:cs typeface="Calibri"/>
                        </a:rPr>
                        <a:t>  </a:t>
                      </a:r>
                      <a:r>
                        <a:rPr dirty="0" sz="1000" spc="140">
                          <a:latin typeface="Calibri"/>
                          <a:cs typeface="Calibri"/>
                        </a:rPr>
                        <a:t>CONADIS</a:t>
                      </a:r>
                      <a:r>
                        <a:rPr dirty="0" sz="1000" spc="430">
                          <a:latin typeface="Calibri"/>
                          <a:cs typeface="Calibri"/>
                        </a:rPr>
                        <a:t>  </a:t>
                      </a:r>
                      <a:r>
                        <a:rPr dirty="0" sz="1000" spc="70">
                          <a:latin typeface="Calibri"/>
                          <a:cs typeface="Calibri"/>
                        </a:rPr>
                        <a:t>y</a:t>
                      </a:r>
                      <a:r>
                        <a:rPr dirty="0" sz="1000" spc="430">
                          <a:latin typeface="Calibri"/>
                          <a:cs typeface="Calibri"/>
                        </a:rPr>
                        <a:t>  </a:t>
                      </a:r>
                      <a:r>
                        <a:rPr dirty="0" sz="1000" spc="90">
                          <a:latin typeface="Calibri"/>
                          <a:cs typeface="Calibri"/>
                        </a:rPr>
                        <a:t>por</a:t>
                      </a:r>
                      <a:r>
                        <a:rPr dirty="0" sz="1000" spc="430">
                          <a:latin typeface="Calibri"/>
                          <a:cs typeface="Calibri"/>
                        </a:rPr>
                        <a:t>  </a:t>
                      </a:r>
                      <a:r>
                        <a:rPr dirty="0" sz="1000" spc="60">
                          <a:latin typeface="Calibri"/>
                          <a:cs typeface="Calibri"/>
                        </a:rPr>
                        <a:t>el</a:t>
                      </a:r>
                      <a:r>
                        <a:rPr dirty="0" sz="1000" spc="425">
                          <a:latin typeface="Calibri"/>
                          <a:cs typeface="Calibri"/>
                        </a:rPr>
                        <a:t>  </a:t>
                      </a:r>
                      <a:r>
                        <a:rPr dirty="0" sz="1000" spc="70">
                          <a:latin typeface="Calibri"/>
                          <a:cs typeface="Calibri"/>
                        </a:rPr>
                        <a:t>Instituto </a:t>
                      </a:r>
                      <a:r>
                        <a:rPr dirty="0" sz="1000" spc="120">
                          <a:latin typeface="Calibri"/>
                          <a:cs typeface="Calibri"/>
                        </a:rPr>
                        <a:t>Dominicano</a:t>
                      </a:r>
                      <a:r>
                        <a:rPr dirty="0" sz="1000" spc="8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95">
                          <a:latin typeface="Calibri"/>
                          <a:cs typeface="Calibri"/>
                        </a:rPr>
                        <a:t>para</a:t>
                      </a:r>
                      <a:r>
                        <a:rPr dirty="0" sz="1000" spc="7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70">
                          <a:latin typeface="Calibri"/>
                          <a:cs typeface="Calibri"/>
                        </a:rPr>
                        <a:t>la</a:t>
                      </a:r>
                      <a:r>
                        <a:rPr dirty="0" sz="1000" spc="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00">
                          <a:latin typeface="Calibri"/>
                          <a:cs typeface="Calibri"/>
                        </a:rPr>
                        <a:t>Calidad</a:t>
                      </a:r>
                      <a:r>
                        <a:rPr dirty="0" sz="1000" spc="90">
                          <a:latin typeface="Calibri"/>
                          <a:cs typeface="Calibri"/>
                        </a:rPr>
                        <a:t> (INDOCAL).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39370"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A4A4A4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03505" marR="14033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dirty="0" sz="1200" spc="114">
                          <a:latin typeface="Calibri"/>
                          <a:cs typeface="Calibri"/>
                        </a:rPr>
                        <a:t>Dirección</a:t>
                      </a:r>
                      <a:r>
                        <a:rPr dirty="0" sz="1200" spc="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145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1200" spc="5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135">
                          <a:latin typeface="Calibri"/>
                          <a:cs typeface="Calibri"/>
                        </a:rPr>
                        <a:t>Producción</a:t>
                      </a:r>
                      <a:r>
                        <a:rPr dirty="0" sz="1200" spc="5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60">
                          <a:latin typeface="Calibri"/>
                          <a:cs typeface="Calibri"/>
                        </a:rPr>
                        <a:t>e </a:t>
                      </a:r>
                      <a:r>
                        <a:rPr dirty="0" sz="1200" spc="114">
                          <a:latin typeface="Calibri"/>
                          <a:cs typeface="Calibri"/>
                        </a:rPr>
                        <a:t>Identidad</a:t>
                      </a:r>
                      <a:endParaRPr sz="1200">
                        <a:latin typeface="Calibri"/>
                        <a:cs typeface="Calibri"/>
                      </a:endParaRPr>
                    </a:p>
                    <a:p>
                      <a:pPr algn="ctr" marR="32384">
                        <a:lnSpc>
                          <a:spcPct val="100000"/>
                        </a:lnSpc>
                      </a:pPr>
                      <a:r>
                        <a:rPr dirty="0" sz="1200" spc="90">
                          <a:latin typeface="Calibri"/>
                          <a:cs typeface="Calibri"/>
                        </a:rPr>
                        <a:t>Institucional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38100"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A4A4A4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082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dirty="0" sz="1200" spc="110">
                          <a:latin typeface="Calibri"/>
                          <a:cs typeface="Calibri"/>
                        </a:rPr>
                        <a:t>RD$36,000,000.00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38100"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A4A4A4">
                        <a:alpha val="19999"/>
                      </a:srgbClr>
                    </a:solidFill>
                  </a:tcPr>
                </a:tc>
              </a:tr>
            </a:tbl>
          </a:graphicData>
        </a:graphic>
      </p:graphicFrame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241459" y="273692"/>
            <a:ext cx="3315158" cy="829688"/>
          </a:xfrm>
          <a:prstGeom prst="rect">
            <a:avLst/>
          </a:prstGeom>
        </p:spPr>
      </p:pic>
      <p:sp>
        <p:nvSpPr>
          <p:cNvPr id="4" name="object 4" descr=""/>
          <p:cNvSpPr txBox="1"/>
          <p:nvPr/>
        </p:nvSpPr>
        <p:spPr>
          <a:xfrm>
            <a:off x="9164573" y="6617081"/>
            <a:ext cx="2949575" cy="2038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35"/>
              </a:lnSpc>
            </a:pPr>
            <a:r>
              <a:rPr dirty="0" sz="1400" i="1">
                <a:solidFill>
                  <a:srgbClr val="1F4BC5"/>
                </a:solidFill>
                <a:latin typeface="Calibri"/>
                <a:cs typeface="Calibri"/>
              </a:rPr>
              <a:t>*Proyecto</a:t>
            </a:r>
            <a:r>
              <a:rPr dirty="0" sz="1400" spc="-45" i="1">
                <a:solidFill>
                  <a:srgbClr val="1F4BC5"/>
                </a:solidFill>
                <a:latin typeface="Calibri"/>
                <a:cs typeface="Calibri"/>
              </a:rPr>
              <a:t> </a:t>
            </a:r>
            <a:r>
              <a:rPr dirty="0" sz="1400" i="1">
                <a:solidFill>
                  <a:srgbClr val="1F4BC5"/>
                </a:solidFill>
                <a:latin typeface="Calibri"/>
                <a:cs typeface="Calibri"/>
              </a:rPr>
              <a:t>de</a:t>
            </a:r>
            <a:r>
              <a:rPr dirty="0" sz="1400" spc="-30" i="1">
                <a:solidFill>
                  <a:srgbClr val="1F4BC5"/>
                </a:solidFill>
                <a:latin typeface="Calibri"/>
                <a:cs typeface="Calibri"/>
              </a:rPr>
              <a:t> </a:t>
            </a:r>
            <a:r>
              <a:rPr dirty="0" sz="1400" i="1">
                <a:solidFill>
                  <a:srgbClr val="1F4BC5"/>
                </a:solidFill>
                <a:latin typeface="Calibri"/>
                <a:cs typeface="Calibri"/>
              </a:rPr>
              <a:t>arrastre</a:t>
            </a:r>
            <a:r>
              <a:rPr dirty="0" sz="1400" spc="-40" i="1">
                <a:solidFill>
                  <a:srgbClr val="1F4BC5"/>
                </a:solidFill>
                <a:latin typeface="Calibri"/>
                <a:cs typeface="Calibri"/>
              </a:rPr>
              <a:t> </a:t>
            </a:r>
            <a:r>
              <a:rPr dirty="0" sz="1400" i="1">
                <a:solidFill>
                  <a:srgbClr val="1F4BC5"/>
                </a:solidFill>
                <a:latin typeface="Calibri"/>
                <a:cs typeface="Calibri"/>
              </a:rPr>
              <a:t>de</a:t>
            </a:r>
            <a:r>
              <a:rPr dirty="0" sz="1400" spc="-45" i="1">
                <a:solidFill>
                  <a:srgbClr val="1F4BC5"/>
                </a:solidFill>
                <a:latin typeface="Calibri"/>
                <a:cs typeface="Calibri"/>
              </a:rPr>
              <a:t> </a:t>
            </a:r>
            <a:r>
              <a:rPr dirty="0" sz="1400" i="1">
                <a:solidFill>
                  <a:srgbClr val="1F4BC5"/>
                </a:solidFill>
                <a:latin typeface="Calibri"/>
                <a:cs typeface="Calibri"/>
              </a:rPr>
              <a:t>años</a:t>
            </a:r>
            <a:r>
              <a:rPr dirty="0" sz="1400" spc="-25" i="1">
                <a:solidFill>
                  <a:srgbClr val="1F4BC5"/>
                </a:solidFill>
                <a:latin typeface="Calibri"/>
                <a:cs typeface="Calibri"/>
              </a:rPr>
              <a:t> </a:t>
            </a:r>
            <a:r>
              <a:rPr dirty="0" sz="1400" spc="-10" i="1">
                <a:solidFill>
                  <a:srgbClr val="1F4BC5"/>
                </a:solidFill>
                <a:latin typeface="Calibri"/>
                <a:cs typeface="Calibri"/>
              </a:rPr>
              <a:t>anteriores</a:t>
            </a:r>
            <a:endParaRPr sz="1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 descr=""/>
          <p:cNvGraphicFramePr>
            <a:graphicFrameLocks noGrp="1"/>
          </p:cNvGraphicFramePr>
          <p:nvPr/>
        </p:nvGraphicFramePr>
        <p:xfrm>
          <a:off x="46217" y="1195450"/>
          <a:ext cx="12139295" cy="44716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00735"/>
                <a:gridCol w="2891790"/>
                <a:gridCol w="4130675"/>
                <a:gridCol w="2061845"/>
                <a:gridCol w="2176779"/>
              </a:tblGrid>
              <a:tr h="365760">
                <a:tc>
                  <a:txBody>
                    <a:bodyPr/>
                    <a:lstStyle/>
                    <a:p>
                      <a:pPr algn="ctr" marL="107314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dirty="0" sz="1800" spc="9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No.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5560"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585858"/>
                    </a:solidFill>
                  </a:tcPr>
                </a:tc>
                <a:tc>
                  <a:txBody>
                    <a:bodyPr/>
                    <a:lstStyle/>
                    <a:p>
                      <a:pPr marL="1146175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dirty="0" sz="1800" spc="21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Nombre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5560"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585858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98755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dirty="0" sz="1800" spc="16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Descripción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5560"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585858"/>
                    </a:solidFill>
                  </a:tcPr>
                </a:tc>
                <a:tc>
                  <a:txBody>
                    <a:bodyPr/>
                    <a:lstStyle/>
                    <a:p>
                      <a:pPr marL="222885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dirty="0" sz="1800" spc="17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Responsable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5560"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585858"/>
                    </a:solidFill>
                  </a:tcPr>
                </a:tc>
                <a:tc>
                  <a:txBody>
                    <a:bodyPr/>
                    <a:lstStyle/>
                    <a:p>
                      <a:pPr marL="334010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dirty="0" sz="1800" spc="165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Presupuesto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5560"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585858"/>
                    </a:solidFill>
                  </a:tcPr>
                </a:tc>
              </a:tr>
              <a:tr h="2225040">
                <a:tc>
                  <a:txBody>
                    <a:bodyPr/>
                    <a:lstStyle/>
                    <a:p>
                      <a:pPr algn="ctr" marL="10541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dirty="0" sz="1200" spc="-25">
                          <a:latin typeface="Calibri"/>
                          <a:cs typeface="Calibri"/>
                        </a:rPr>
                        <a:t>15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38100">
                    <a:lnT w="12700">
                      <a:solidFill>
                        <a:srgbClr val="A4A4A4"/>
                      </a:solidFill>
                      <a:prstDash val="solid"/>
                    </a:lnT>
                    <a:solidFill>
                      <a:srgbClr val="A4A4A4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99390" marR="33020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dirty="0" sz="1200" spc="130">
                          <a:latin typeface="Calibri"/>
                          <a:cs typeface="Calibri"/>
                        </a:rPr>
                        <a:t>Sistema</a:t>
                      </a:r>
                      <a:r>
                        <a:rPr dirty="0" sz="1200" spc="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145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1200" spc="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120">
                          <a:latin typeface="Calibri"/>
                          <a:cs typeface="Calibri"/>
                        </a:rPr>
                        <a:t>gestión</a:t>
                      </a:r>
                      <a:r>
                        <a:rPr dirty="0" sz="1200" spc="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150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1200" spc="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95">
                          <a:latin typeface="Calibri"/>
                          <a:cs typeface="Calibri"/>
                        </a:rPr>
                        <a:t>recursos </a:t>
                      </a:r>
                      <a:r>
                        <a:rPr dirty="0" sz="1200" spc="100">
                          <a:latin typeface="Calibri"/>
                          <a:cs typeface="Calibri"/>
                        </a:rPr>
                        <a:t>institucionales</a:t>
                      </a:r>
                      <a:r>
                        <a:rPr dirty="0" sz="1200" spc="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60">
                          <a:latin typeface="Calibri"/>
                          <a:cs typeface="Calibri"/>
                        </a:rPr>
                        <a:t>(ERP).*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38100">
                    <a:lnT w="12700">
                      <a:solidFill>
                        <a:srgbClr val="A4A4A4"/>
                      </a:solidFill>
                      <a:prstDash val="solid"/>
                    </a:lnT>
                    <a:solidFill>
                      <a:srgbClr val="A4A4A4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just" marL="376555" marR="17399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dirty="0" sz="1000" spc="110">
                          <a:latin typeface="Calibri"/>
                          <a:cs typeface="Calibri"/>
                        </a:rPr>
                        <a:t>Puesta</a:t>
                      </a:r>
                      <a:r>
                        <a:rPr dirty="0" sz="1000" spc="3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20">
                          <a:latin typeface="Calibri"/>
                          <a:cs typeface="Calibri"/>
                        </a:rPr>
                        <a:t>en</a:t>
                      </a:r>
                      <a:r>
                        <a:rPr dirty="0" sz="1000" spc="3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05">
                          <a:latin typeface="Calibri"/>
                          <a:cs typeface="Calibri"/>
                        </a:rPr>
                        <a:t>funcionamiento</a:t>
                      </a:r>
                      <a:r>
                        <a:rPr dirty="0" sz="1000" spc="3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14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1000" spc="35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45">
                          <a:latin typeface="Calibri"/>
                          <a:cs typeface="Calibri"/>
                        </a:rPr>
                        <a:t>un</a:t>
                      </a:r>
                      <a:r>
                        <a:rPr dirty="0" sz="1000" spc="3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00">
                          <a:latin typeface="Calibri"/>
                          <a:cs typeface="Calibri"/>
                        </a:rPr>
                        <a:t>sistema</a:t>
                      </a:r>
                      <a:r>
                        <a:rPr dirty="0" sz="1000" spc="3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00">
                          <a:latin typeface="Calibri"/>
                          <a:cs typeface="Calibri"/>
                        </a:rPr>
                        <a:t>gestión</a:t>
                      </a:r>
                      <a:r>
                        <a:rPr dirty="0" sz="1000" spc="3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85">
                          <a:latin typeface="Calibri"/>
                          <a:cs typeface="Calibri"/>
                        </a:rPr>
                        <a:t>de recursos</a:t>
                      </a:r>
                      <a:r>
                        <a:rPr dirty="0" sz="1000" spc="8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20">
                          <a:latin typeface="Calibri"/>
                          <a:cs typeface="Calibri"/>
                        </a:rPr>
                        <a:t>que</a:t>
                      </a:r>
                      <a:r>
                        <a:rPr dirty="0" sz="1000" spc="8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95">
                          <a:latin typeface="Calibri"/>
                          <a:cs typeface="Calibri"/>
                        </a:rPr>
                        <a:t>integrará</a:t>
                      </a:r>
                      <a:r>
                        <a:rPr dirty="0" sz="1000" spc="65">
                          <a:latin typeface="Calibri"/>
                          <a:cs typeface="Calibri"/>
                        </a:rPr>
                        <a:t> los</a:t>
                      </a:r>
                      <a:r>
                        <a:rPr dirty="0" sz="1000" spc="7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90">
                          <a:latin typeface="Calibri"/>
                          <a:cs typeface="Calibri"/>
                        </a:rPr>
                        <a:t>procesos</a:t>
                      </a:r>
                      <a:r>
                        <a:rPr dirty="0" sz="1000" spc="7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14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1000" spc="8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05">
                          <a:latin typeface="Calibri"/>
                          <a:cs typeface="Calibri"/>
                        </a:rPr>
                        <a:t>asignación</a:t>
                      </a:r>
                      <a:r>
                        <a:rPr dirty="0" sz="1000" spc="8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14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1000" spc="7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40">
                          <a:latin typeface="Calibri"/>
                          <a:cs typeface="Calibri"/>
                        </a:rPr>
                        <a:t>los </a:t>
                      </a:r>
                      <a:r>
                        <a:rPr dirty="0" sz="1000" spc="130">
                          <a:latin typeface="Calibri"/>
                          <a:cs typeface="Calibri"/>
                        </a:rPr>
                        <a:t>mismos</a:t>
                      </a:r>
                      <a:r>
                        <a:rPr dirty="0" sz="1000" spc="3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10">
                          <a:latin typeface="Calibri"/>
                          <a:cs typeface="Calibri"/>
                        </a:rPr>
                        <a:t>desde</a:t>
                      </a:r>
                      <a:r>
                        <a:rPr dirty="0" sz="1000" spc="3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10">
                          <a:latin typeface="Calibri"/>
                          <a:cs typeface="Calibri"/>
                        </a:rPr>
                        <a:t>su</a:t>
                      </a:r>
                      <a:r>
                        <a:rPr dirty="0" sz="1000" spc="3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85">
                          <a:latin typeface="Calibri"/>
                          <a:cs typeface="Calibri"/>
                        </a:rPr>
                        <a:t>planificación</a:t>
                      </a:r>
                      <a:r>
                        <a:rPr dirty="0" sz="1000" spc="3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00">
                          <a:latin typeface="Calibri"/>
                          <a:cs typeface="Calibri"/>
                        </a:rPr>
                        <a:t>hasta</a:t>
                      </a:r>
                      <a:r>
                        <a:rPr dirty="0" sz="1000" spc="3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10">
                          <a:latin typeface="Calibri"/>
                          <a:cs typeface="Calibri"/>
                        </a:rPr>
                        <a:t>su</a:t>
                      </a:r>
                      <a:r>
                        <a:rPr dirty="0" sz="1000" spc="3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90">
                          <a:latin typeface="Calibri"/>
                          <a:cs typeface="Calibri"/>
                        </a:rPr>
                        <a:t>destino</a:t>
                      </a:r>
                      <a:r>
                        <a:rPr dirty="0" sz="1000" spc="3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40">
                          <a:latin typeface="Calibri"/>
                          <a:cs typeface="Calibri"/>
                        </a:rPr>
                        <a:t>final, </a:t>
                      </a:r>
                      <a:r>
                        <a:rPr dirty="0" sz="1000" spc="80">
                          <a:latin typeface="Calibri"/>
                          <a:cs typeface="Calibri"/>
                        </a:rPr>
                        <a:t>facilitando</a:t>
                      </a:r>
                      <a:r>
                        <a:rPr dirty="0" sz="1000" spc="265">
                          <a:latin typeface="Calibri"/>
                          <a:cs typeface="Calibri"/>
                        </a:rPr>
                        <a:t>   </a:t>
                      </a:r>
                      <a:r>
                        <a:rPr dirty="0" sz="1000" spc="75">
                          <a:latin typeface="Calibri"/>
                          <a:cs typeface="Calibri"/>
                        </a:rPr>
                        <a:t>la</a:t>
                      </a:r>
                      <a:r>
                        <a:rPr dirty="0" sz="1000" spc="260">
                          <a:latin typeface="Calibri"/>
                          <a:cs typeface="Calibri"/>
                        </a:rPr>
                        <a:t>   </a:t>
                      </a:r>
                      <a:r>
                        <a:rPr dirty="0" sz="1000" spc="114">
                          <a:latin typeface="Calibri"/>
                          <a:cs typeface="Calibri"/>
                        </a:rPr>
                        <a:t>comunicación</a:t>
                      </a:r>
                      <a:r>
                        <a:rPr dirty="0" sz="1000" spc="270">
                          <a:latin typeface="Calibri"/>
                          <a:cs typeface="Calibri"/>
                        </a:rPr>
                        <a:t>   </a:t>
                      </a:r>
                      <a:r>
                        <a:rPr dirty="0" sz="1000" spc="90">
                          <a:latin typeface="Calibri"/>
                          <a:cs typeface="Calibri"/>
                        </a:rPr>
                        <a:t>interna</a:t>
                      </a:r>
                      <a:r>
                        <a:rPr dirty="0" sz="1000" spc="265">
                          <a:latin typeface="Calibri"/>
                          <a:cs typeface="Calibri"/>
                        </a:rPr>
                        <a:t>   </a:t>
                      </a:r>
                      <a:r>
                        <a:rPr dirty="0" sz="1000" spc="114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1000" spc="265">
                          <a:latin typeface="Calibri"/>
                          <a:cs typeface="Calibri"/>
                        </a:rPr>
                        <a:t>   </a:t>
                      </a:r>
                      <a:r>
                        <a:rPr dirty="0" sz="1000" spc="90">
                          <a:latin typeface="Calibri"/>
                          <a:cs typeface="Calibri"/>
                        </a:rPr>
                        <a:t>datos </a:t>
                      </a:r>
                      <a:r>
                        <a:rPr dirty="0" sz="1000" spc="105">
                          <a:latin typeface="Calibri"/>
                          <a:cs typeface="Calibri"/>
                        </a:rPr>
                        <a:t>compartidos</a:t>
                      </a:r>
                      <a:r>
                        <a:rPr dirty="0" sz="1000" spc="9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20">
                          <a:latin typeface="Calibri"/>
                          <a:cs typeface="Calibri"/>
                        </a:rPr>
                        <a:t>en</a:t>
                      </a:r>
                      <a:r>
                        <a:rPr dirty="0" sz="1000" spc="9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65">
                          <a:latin typeface="Calibri"/>
                          <a:cs typeface="Calibri"/>
                        </a:rPr>
                        <a:t>el</a:t>
                      </a:r>
                      <a:r>
                        <a:rPr dirty="0" sz="1000" spc="9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00">
                          <a:latin typeface="Calibri"/>
                          <a:cs typeface="Calibri"/>
                        </a:rPr>
                        <a:t>Consejo</a:t>
                      </a:r>
                      <a:r>
                        <a:rPr dirty="0" sz="1000" spc="90">
                          <a:latin typeface="Calibri"/>
                          <a:cs typeface="Calibri"/>
                        </a:rPr>
                        <a:t> del</a:t>
                      </a:r>
                      <a:r>
                        <a:rPr dirty="0" sz="1000" spc="1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10">
                          <a:latin typeface="Calibri"/>
                          <a:cs typeface="Calibri"/>
                        </a:rPr>
                        <a:t>Poder</a:t>
                      </a:r>
                      <a:r>
                        <a:rPr dirty="0" sz="1000" spc="1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80">
                          <a:latin typeface="Calibri"/>
                          <a:cs typeface="Calibri"/>
                        </a:rPr>
                        <a:t>Judicial,</a:t>
                      </a:r>
                      <a:r>
                        <a:rPr dirty="0" sz="1000" spc="9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75">
                          <a:latin typeface="Calibri"/>
                          <a:cs typeface="Calibri"/>
                        </a:rPr>
                        <a:t>la</a:t>
                      </a:r>
                      <a:r>
                        <a:rPr dirty="0" sz="1000" spc="8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00">
                          <a:latin typeface="Calibri"/>
                          <a:cs typeface="Calibri"/>
                        </a:rPr>
                        <a:t>Escuela </a:t>
                      </a:r>
                      <a:r>
                        <a:rPr dirty="0" sz="1000" spc="95">
                          <a:latin typeface="Calibri"/>
                          <a:cs typeface="Calibri"/>
                        </a:rPr>
                        <a:t>Nacional</a:t>
                      </a:r>
                      <a:r>
                        <a:rPr dirty="0" sz="1000" spc="8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14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1000" spc="6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70">
                          <a:latin typeface="Calibri"/>
                          <a:cs typeface="Calibri"/>
                        </a:rPr>
                        <a:t>la</a:t>
                      </a:r>
                      <a:r>
                        <a:rPr dirty="0" sz="1000" spc="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00">
                          <a:latin typeface="Calibri"/>
                          <a:cs typeface="Calibri"/>
                        </a:rPr>
                        <a:t>Judicatura</a:t>
                      </a:r>
                      <a:r>
                        <a:rPr dirty="0" sz="1000" spc="8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70">
                          <a:latin typeface="Calibri"/>
                          <a:cs typeface="Calibri"/>
                        </a:rPr>
                        <a:t>y</a:t>
                      </a:r>
                      <a:r>
                        <a:rPr dirty="0" sz="1000" spc="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60">
                          <a:latin typeface="Calibri"/>
                          <a:cs typeface="Calibri"/>
                        </a:rPr>
                        <a:t>el</a:t>
                      </a:r>
                      <a:r>
                        <a:rPr dirty="0" sz="1000" spc="5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95">
                          <a:latin typeface="Calibri"/>
                          <a:cs typeface="Calibri"/>
                        </a:rPr>
                        <a:t>Registro</a:t>
                      </a:r>
                      <a:r>
                        <a:rPr dirty="0" sz="1000" spc="7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60">
                          <a:latin typeface="Calibri"/>
                          <a:cs typeface="Calibri"/>
                        </a:rPr>
                        <a:t>Inmobiliario.</a:t>
                      </a:r>
                      <a:endParaRPr sz="1000">
                        <a:latin typeface="Calibri"/>
                        <a:cs typeface="Calibri"/>
                      </a:endParaRPr>
                    </a:p>
                    <a:p>
                      <a:pPr algn="just" marL="376555">
                        <a:lnSpc>
                          <a:spcPct val="100000"/>
                        </a:lnSpc>
                      </a:pPr>
                      <a:r>
                        <a:rPr dirty="0" sz="1000" spc="90">
                          <a:latin typeface="Calibri"/>
                          <a:cs typeface="Calibri"/>
                        </a:rPr>
                        <a:t>Incluye</a:t>
                      </a:r>
                      <a:r>
                        <a:rPr dirty="0" sz="1000" spc="6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70">
                          <a:latin typeface="Calibri"/>
                          <a:cs typeface="Calibri"/>
                        </a:rPr>
                        <a:t>la</a:t>
                      </a:r>
                      <a:r>
                        <a:rPr dirty="0" sz="1000" spc="5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10">
                          <a:latin typeface="Calibri"/>
                          <a:cs typeface="Calibri"/>
                        </a:rPr>
                        <a:t>implementación</a:t>
                      </a:r>
                      <a:r>
                        <a:rPr dirty="0" sz="1000" spc="9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14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1000" spc="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65">
                          <a:latin typeface="Calibri"/>
                          <a:cs typeface="Calibri"/>
                        </a:rPr>
                        <a:t>los</a:t>
                      </a:r>
                      <a:r>
                        <a:rPr dirty="0" sz="1000" spc="7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95">
                          <a:latin typeface="Calibri"/>
                          <a:cs typeface="Calibri"/>
                        </a:rPr>
                        <a:t>siguientes</a:t>
                      </a:r>
                      <a:r>
                        <a:rPr dirty="0" sz="1000" spc="5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80">
                          <a:latin typeface="Calibri"/>
                          <a:cs typeface="Calibri"/>
                        </a:rPr>
                        <a:t>módulos:</a:t>
                      </a:r>
                      <a:endParaRPr sz="1000">
                        <a:latin typeface="Calibri"/>
                        <a:cs typeface="Calibri"/>
                      </a:endParaRPr>
                    </a:p>
                    <a:p>
                      <a:pPr algn="just" marL="456565" indent="-80010">
                        <a:lnSpc>
                          <a:spcPct val="100000"/>
                        </a:lnSpc>
                        <a:buChar char="-"/>
                        <a:tabLst>
                          <a:tab pos="456565" algn="l"/>
                        </a:tabLst>
                      </a:pPr>
                      <a:r>
                        <a:rPr dirty="0" sz="1000" spc="90">
                          <a:latin typeface="Calibri"/>
                          <a:cs typeface="Calibri"/>
                        </a:rPr>
                        <a:t>Gestión</a:t>
                      </a:r>
                      <a:r>
                        <a:rPr dirty="0" sz="1000" spc="7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50">
                          <a:latin typeface="Calibri"/>
                          <a:cs typeface="Calibri"/>
                        </a:rPr>
                        <a:t>Humana</a:t>
                      </a:r>
                      <a:r>
                        <a:rPr dirty="0" sz="1000" spc="70">
                          <a:latin typeface="Calibri"/>
                          <a:cs typeface="Calibri"/>
                        </a:rPr>
                        <a:t> y</a:t>
                      </a:r>
                      <a:r>
                        <a:rPr dirty="0" sz="1000" spc="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90">
                          <a:latin typeface="Calibri"/>
                          <a:cs typeface="Calibri"/>
                        </a:rPr>
                        <a:t>Nómina.</a:t>
                      </a:r>
                      <a:endParaRPr sz="1000">
                        <a:latin typeface="Calibri"/>
                        <a:cs typeface="Calibri"/>
                      </a:endParaRPr>
                    </a:p>
                    <a:p>
                      <a:pPr algn="just" marL="456565" indent="-80010">
                        <a:lnSpc>
                          <a:spcPct val="100000"/>
                        </a:lnSpc>
                        <a:buChar char="-"/>
                        <a:tabLst>
                          <a:tab pos="456565" algn="l"/>
                        </a:tabLst>
                      </a:pPr>
                      <a:r>
                        <a:rPr dirty="0" sz="1000" spc="90">
                          <a:latin typeface="Calibri"/>
                          <a:cs typeface="Calibri"/>
                        </a:rPr>
                        <a:t>Finanzas,</a:t>
                      </a:r>
                      <a:r>
                        <a:rPr dirty="0" sz="1000" spc="6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80">
                          <a:latin typeface="Calibri"/>
                          <a:cs typeface="Calibri"/>
                        </a:rPr>
                        <a:t>Activos</a:t>
                      </a:r>
                      <a:r>
                        <a:rPr dirty="0" sz="1000" spc="6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75">
                          <a:latin typeface="Calibri"/>
                          <a:cs typeface="Calibri"/>
                        </a:rPr>
                        <a:t>Fijos</a:t>
                      </a:r>
                      <a:r>
                        <a:rPr dirty="0" sz="1000" spc="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70">
                          <a:latin typeface="Calibri"/>
                          <a:cs typeface="Calibri"/>
                        </a:rPr>
                        <a:t>y</a:t>
                      </a:r>
                      <a:r>
                        <a:rPr dirty="0" sz="1000" spc="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80">
                          <a:latin typeface="Calibri"/>
                          <a:cs typeface="Calibri"/>
                        </a:rPr>
                        <a:t>Presupuesto.</a:t>
                      </a:r>
                      <a:endParaRPr sz="1000">
                        <a:latin typeface="Calibri"/>
                        <a:cs typeface="Calibri"/>
                      </a:endParaRPr>
                    </a:p>
                    <a:p>
                      <a:pPr algn="just" marL="456565" indent="-80010">
                        <a:lnSpc>
                          <a:spcPct val="100000"/>
                        </a:lnSpc>
                        <a:buChar char="-"/>
                        <a:tabLst>
                          <a:tab pos="456565" algn="l"/>
                        </a:tabLst>
                      </a:pPr>
                      <a:r>
                        <a:rPr dirty="0" sz="1000" spc="70">
                          <a:latin typeface="Calibri"/>
                          <a:cs typeface="Calibri"/>
                        </a:rPr>
                        <a:t>Auditoría,</a:t>
                      </a:r>
                      <a:r>
                        <a:rPr dirty="0" sz="1000" spc="7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00">
                          <a:latin typeface="Calibri"/>
                          <a:cs typeface="Calibri"/>
                        </a:rPr>
                        <a:t>Compras,</a:t>
                      </a:r>
                      <a:r>
                        <a:rPr dirty="0" sz="1000" spc="8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80">
                          <a:latin typeface="Calibri"/>
                          <a:cs typeface="Calibri"/>
                        </a:rPr>
                        <a:t>Inventarios</a:t>
                      </a:r>
                      <a:r>
                        <a:rPr dirty="0" sz="1000" spc="9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70">
                          <a:latin typeface="Calibri"/>
                          <a:cs typeface="Calibri"/>
                        </a:rPr>
                        <a:t>y</a:t>
                      </a:r>
                      <a:r>
                        <a:rPr dirty="0" sz="1000" spc="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80">
                          <a:latin typeface="Calibri"/>
                          <a:cs typeface="Calibri"/>
                        </a:rPr>
                        <a:t>Mantenimiento.</a:t>
                      </a:r>
                      <a:endParaRPr sz="1000">
                        <a:latin typeface="Calibri"/>
                        <a:cs typeface="Calibri"/>
                      </a:endParaRPr>
                    </a:p>
                    <a:p>
                      <a:pPr algn="just" marL="456565" indent="-80010">
                        <a:lnSpc>
                          <a:spcPct val="100000"/>
                        </a:lnSpc>
                        <a:buChar char="-"/>
                        <a:tabLst>
                          <a:tab pos="456565" algn="l"/>
                        </a:tabLst>
                      </a:pPr>
                      <a:r>
                        <a:rPr dirty="0" sz="1000" spc="70">
                          <a:latin typeface="Calibri"/>
                          <a:cs typeface="Calibri"/>
                        </a:rPr>
                        <a:t>Planificación.</a:t>
                      </a:r>
                      <a:endParaRPr sz="1000">
                        <a:latin typeface="Calibri"/>
                        <a:cs typeface="Calibri"/>
                      </a:endParaRPr>
                    </a:p>
                    <a:p>
                      <a:pPr algn="just" marL="376555" marR="173990">
                        <a:lnSpc>
                          <a:spcPct val="100000"/>
                        </a:lnSpc>
                      </a:pPr>
                      <a:r>
                        <a:rPr dirty="0" sz="1000" spc="105">
                          <a:latin typeface="Calibri"/>
                          <a:cs typeface="Calibri"/>
                        </a:rPr>
                        <a:t>Implica</a:t>
                      </a:r>
                      <a:r>
                        <a:rPr dirty="0" sz="1000" spc="29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75">
                          <a:latin typeface="Calibri"/>
                          <a:cs typeface="Calibri"/>
                        </a:rPr>
                        <a:t>la</a:t>
                      </a:r>
                      <a:r>
                        <a:rPr dirty="0" sz="1000" spc="29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10">
                          <a:latin typeface="Calibri"/>
                          <a:cs typeface="Calibri"/>
                        </a:rPr>
                        <a:t>adecuación</a:t>
                      </a:r>
                      <a:r>
                        <a:rPr dirty="0" sz="1000" spc="3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14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1000" spc="29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65">
                          <a:latin typeface="Calibri"/>
                          <a:cs typeface="Calibri"/>
                        </a:rPr>
                        <a:t>los</a:t>
                      </a:r>
                      <a:r>
                        <a:rPr dirty="0" sz="1000" spc="29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90">
                          <a:latin typeface="Calibri"/>
                          <a:cs typeface="Calibri"/>
                        </a:rPr>
                        <a:t>procesos</a:t>
                      </a:r>
                      <a:r>
                        <a:rPr dirty="0" sz="1000" spc="3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75">
                          <a:latin typeface="Calibri"/>
                          <a:cs typeface="Calibri"/>
                        </a:rPr>
                        <a:t>administrativos </a:t>
                      </a:r>
                      <a:r>
                        <a:rPr dirty="0" sz="1000" spc="114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1000" spc="29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00">
                          <a:latin typeface="Calibri"/>
                          <a:cs typeface="Calibri"/>
                        </a:rPr>
                        <a:t>gestión</a:t>
                      </a:r>
                      <a:r>
                        <a:rPr dirty="0" sz="1000" spc="30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14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1000" spc="3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65">
                          <a:latin typeface="Calibri"/>
                          <a:cs typeface="Calibri"/>
                        </a:rPr>
                        <a:t>los</a:t>
                      </a:r>
                      <a:r>
                        <a:rPr dirty="0" sz="1000" spc="30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85">
                          <a:latin typeface="Calibri"/>
                          <a:cs typeface="Calibri"/>
                        </a:rPr>
                        <a:t>recursos</a:t>
                      </a:r>
                      <a:r>
                        <a:rPr dirty="0" sz="1000" spc="3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85">
                          <a:latin typeface="Calibri"/>
                          <a:cs typeface="Calibri"/>
                        </a:rPr>
                        <a:t>del</a:t>
                      </a:r>
                      <a:r>
                        <a:rPr dirty="0" sz="1000" spc="3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10">
                          <a:latin typeface="Calibri"/>
                          <a:cs typeface="Calibri"/>
                        </a:rPr>
                        <a:t>Poder</a:t>
                      </a:r>
                      <a:r>
                        <a:rPr dirty="0" sz="1000" spc="30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95">
                          <a:latin typeface="Calibri"/>
                          <a:cs typeface="Calibri"/>
                        </a:rPr>
                        <a:t>Judicial</a:t>
                      </a:r>
                      <a:r>
                        <a:rPr dirty="0" sz="1000" spc="3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00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1000" spc="29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00">
                          <a:latin typeface="Calibri"/>
                          <a:cs typeface="Calibri"/>
                        </a:rPr>
                        <a:t>dicha </a:t>
                      </a:r>
                      <a:r>
                        <a:rPr dirty="0" sz="1000" spc="90">
                          <a:latin typeface="Calibri"/>
                          <a:cs typeface="Calibri"/>
                        </a:rPr>
                        <a:t>solución</a:t>
                      </a:r>
                      <a:r>
                        <a:rPr dirty="0" sz="1000" spc="6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75">
                          <a:latin typeface="Calibri"/>
                          <a:cs typeface="Calibri"/>
                        </a:rPr>
                        <a:t>tecnológica.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39370">
                    <a:lnT w="12700">
                      <a:solidFill>
                        <a:srgbClr val="A4A4A4"/>
                      </a:solidFill>
                      <a:prstDash val="solid"/>
                    </a:lnT>
                    <a:solidFill>
                      <a:srgbClr val="A4A4A4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42240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dirty="0" sz="1200" spc="114">
                          <a:latin typeface="Calibri"/>
                          <a:cs typeface="Calibri"/>
                        </a:rPr>
                        <a:t>Dirección</a:t>
                      </a:r>
                      <a:r>
                        <a:rPr dirty="0" sz="1200" spc="5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105">
                          <a:latin typeface="Calibri"/>
                          <a:cs typeface="Calibri"/>
                        </a:rPr>
                        <a:t>Financiera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36830">
                    <a:lnT w="12700">
                      <a:solidFill>
                        <a:srgbClr val="A4A4A4"/>
                      </a:solidFill>
                      <a:prstDash val="solid"/>
                    </a:lnT>
                    <a:solidFill>
                      <a:srgbClr val="A4A4A4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marR="8382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dirty="0" sz="1200" spc="90">
                          <a:latin typeface="Calibri"/>
                          <a:cs typeface="Calibri"/>
                        </a:rPr>
                        <a:t>RD$13,000,000.00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38100">
                    <a:lnT w="12700">
                      <a:solidFill>
                        <a:srgbClr val="A4A4A4"/>
                      </a:solidFill>
                      <a:prstDash val="solid"/>
                    </a:lnT>
                    <a:solidFill>
                      <a:srgbClr val="A4A4A4">
                        <a:alpha val="19999"/>
                      </a:srgbClr>
                    </a:solidFill>
                  </a:tcPr>
                </a:tc>
              </a:tr>
              <a:tr h="1880870">
                <a:tc>
                  <a:txBody>
                    <a:bodyPr/>
                    <a:lstStyle/>
                    <a:p>
                      <a:pPr algn="ctr" marL="106045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dirty="0" sz="1200" spc="-25">
                          <a:latin typeface="Calibri"/>
                          <a:cs typeface="Calibri"/>
                        </a:rPr>
                        <a:t>16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38735"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0020" marR="746760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dirty="0" sz="1200" spc="130">
                          <a:latin typeface="Calibri"/>
                          <a:cs typeface="Calibri"/>
                        </a:rPr>
                        <a:t>Sistema</a:t>
                      </a:r>
                      <a:r>
                        <a:rPr dirty="0" sz="1200" spc="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145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1200" spc="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120">
                          <a:latin typeface="Calibri"/>
                          <a:cs typeface="Calibri"/>
                        </a:rPr>
                        <a:t>Evaluación</a:t>
                      </a:r>
                      <a:r>
                        <a:rPr dirty="0" sz="1200" spc="6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85">
                          <a:latin typeface="Calibri"/>
                          <a:cs typeface="Calibri"/>
                        </a:rPr>
                        <a:t>del </a:t>
                      </a:r>
                      <a:r>
                        <a:rPr dirty="0" sz="1200" spc="120">
                          <a:latin typeface="Calibri"/>
                          <a:cs typeface="Calibri"/>
                        </a:rPr>
                        <a:t>Desempeño*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19050"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just" marL="337820" marR="134620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dirty="0" sz="1000" spc="105">
                          <a:latin typeface="Calibri"/>
                          <a:cs typeface="Calibri"/>
                        </a:rPr>
                        <a:t>Diseño</a:t>
                      </a:r>
                      <a:r>
                        <a:rPr dirty="0" sz="1000" spc="345">
                          <a:latin typeface="Calibri"/>
                          <a:cs typeface="Calibri"/>
                        </a:rPr>
                        <a:t>  </a:t>
                      </a:r>
                      <a:r>
                        <a:rPr dirty="0" sz="1000" spc="90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z="1000" spc="345">
                          <a:latin typeface="Calibri"/>
                          <a:cs typeface="Calibri"/>
                        </a:rPr>
                        <a:t>  </a:t>
                      </a:r>
                      <a:r>
                        <a:rPr dirty="0" sz="1000" spc="114">
                          <a:latin typeface="Calibri"/>
                          <a:cs typeface="Calibri"/>
                        </a:rPr>
                        <a:t>implementación</a:t>
                      </a:r>
                      <a:r>
                        <a:rPr dirty="0" sz="1000" spc="350">
                          <a:latin typeface="Calibri"/>
                          <a:cs typeface="Calibri"/>
                        </a:rPr>
                        <a:t>  </a:t>
                      </a:r>
                      <a:r>
                        <a:rPr dirty="0" sz="1000" spc="114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1000" spc="345">
                          <a:latin typeface="Calibri"/>
                          <a:cs typeface="Calibri"/>
                        </a:rPr>
                        <a:t>  </a:t>
                      </a:r>
                      <a:r>
                        <a:rPr dirty="0" sz="1000" spc="65">
                          <a:latin typeface="Calibri"/>
                          <a:cs typeface="Calibri"/>
                        </a:rPr>
                        <a:t>los</a:t>
                      </a:r>
                      <a:r>
                        <a:rPr dirty="0" sz="1000" spc="350">
                          <a:latin typeface="Calibri"/>
                          <a:cs typeface="Calibri"/>
                        </a:rPr>
                        <a:t>  </a:t>
                      </a:r>
                      <a:r>
                        <a:rPr dirty="0" sz="1000" spc="125">
                          <a:latin typeface="Calibri"/>
                          <a:cs typeface="Calibri"/>
                        </a:rPr>
                        <a:t>mecanismos</a:t>
                      </a:r>
                      <a:r>
                        <a:rPr dirty="0" sz="1000" spc="355">
                          <a:latin typeface="Calibri"/>
                          <a:cs typeface="Calibri"/>
                        </a:rPr>
                        <a:t>  </a:t>
                      </a:r>
                      <a:r>
                        <a:rPr dirty="0" sz="1000" spc="20">
                          <a:latin typeface="Calibri"/>
                          <a:cs typeface="Calibri"/>
                        </a:rPr>
                        <a:t>y </a:t>
                      </a:r>
                      <a:r>
                        <a:rPr dirty="0" sz="1000" spc="100">
                          <a:latin typeface="Calibri"/>
                          <a:cs typeface="Calibri"/>
                        </a:rPr>
                        <a:t>herramientas</a:t>
                      </a:r>
                      <a:r>
                        <a:rPr dirty="0" sz="1000" spc="7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14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1000" spc="7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80">
                          <a:latin typeface="Calibri"/>
                          <a:cs typeface="Calibri"/>
                        </a:rPr>
                        <a:t>control</a:t>
                      </a:r>
                      <a:r>
                        <a:rPr dirty="0" sz="1000" spc="85">
                          <a:latin typeface="Calibri"/>
                          <a:cs typeface="Calibri"/>
                        </a:rPr>
                        <a:t> necesarios</a:t>
                      </a:r>
                      <a:r>
                        <a:rPr dirty="0" sz="1000" spc="7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05">
                          <a:latin typeface="Calibri"/>
                          <a:cs typeface="Calibri"/>
                        </a:rPr>
                        <a:t>para</a:t>
                      </a:r>
                      <a:r>
                        <a:rPr dirty="0" sz="1000" spc="6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75">
                          <a:latin typeface="Calibri"/>
                          <a:cs typeface="Calibri"/>
                        </a:rPr>
                        <a:t>la</a:t>
                      </a:r>
                      <a:r>
                        <a:rPr dirty="0" sz="1000" spc="6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95">
                          <a:latin typeface="Calibri"/>
                          <a:cs typeface="Calibri"/>
                        </a:rPr>
                        <a:t>evaluación</a:t>
                      </a:r>
                      <a:r>
                        <a:rPr dirty="0" sz="1000" spc="8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60">
                          <a:latin typeface="Calibri"/>
                          <a:cs typeface="Calibri"/>
                        </a:rPr>
                        <a:t>del </a:t>
                      </a:r>
                      <a:r>
                        <a:rPr dirty="0" sz="1000" spc="100">
                          <a:latin typeface="Calibri"/>
                          <a:cs typeface="Calibri"/>
                        </a:rPr>
                        <a:t>rendimiento</a:t>
                      </a:r>
                      <a:r>
                        <a:rPr dirty="0" sz="1000" spc="2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14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1000" spc="204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65">
                          <a:latin typeface="Calibri"/>
                          <a:cs typeface="Calibri"/>
                        </a:rPr>
                        <a:t>los</a:t>
                      </a:r>
                      <a:r>
                        <a:rPr dirty="0" sz="1000" spc="204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75">
                          <a:latin typeface="Calibri"/>
                          <a:cs typeface="Calibri"/>
                        </a:rPr>
                        <a:t>jueces(as)</a:t>
                      </a:r>
                      <a:r>
                        <a:rPr dirty="0" sz="1000" spc="2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70">
                          <a:latin typeface="Calibri"/>
                          <a:cs typeface="Calibri"/>
                        </a:rPr>
                        <a:t>y</a:t>
                      </a:r>
                      <a:r>
                        <a:rPr dirty="0" sz="1000" spc="19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75">
                          <a:latin typeface="Calibri"/>
                          <a:cs typeface="Calibri"/>
                        </a:rPr>
                        <a:t>servidores</a:t>
                      </a:r>
                      <a:r>
                        <a:rPr dirty="0" sz="1000" spc="2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55">
                          <a:latin typeface="Calibri"/>
                          <a:cs typeface="Calibri"/>
                        </a:rPr>
                        <a:t>(as)</a:t>
                      </a:r>
                      <a:r>
                        <a:rPr dirty="0" sz="1000" spc="2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60">
                          <a:latin typeface="Calibri"/>
                          <a:cs typeface="Calibri"/>
                        </a:rPr>
                        <a:t>judiciales. </a:t>
                      </a:r>
                      <a:r>
                        <a:rPr dirty="0" sz="1000" spc="114">
                          <a:latin typeface="Calibri"/>
                          <a:cs typeface="Calibri"/>
                        </a:rPr>
                        <a:t>Se</a:t>
                      </a:r>
                      <a:r>
                        <a:rPr dirty="0" sz="1000" spc="165">
                          <a:latin typeface="Calibri"/>
                          <a:cs typeface="Calibri"/>
                        </a:rPr>
                        <a:t>  </a:t>
                      </a:r>
                      <a:r>
                        <a:rPr dirty="0" sz="1000" spc="75">
                          <a:latin typeface="Calibri"/>
                          <a:cs typeface="Calibri"/>
                        </a:rPr>
                        <a:t>realizará</a:t>
                      </a:r>
                      <a:r>
                        <a:rPr dirty="0" sz="1000" spc="170">
                          <a:latin typeface="Calibri"/>
                          <a:cs typeface="Calibri"/>
                        </a:rPr>
                        <a:t>  </a:t>
                      </a:r>
                      <a:r>
                        <a:rPr dirty="0" sz="1000" spc="75">
                          <a:latin typeface="Calibri"/>
                          <a:cs typeface="Calibri"/>
                        </a:rPr>
                        <a:t>la</a:t>
                      </a:r>
                      <a:r>
                        <a:rPr dirty="0" sz="1000" spc="165">
                          <a:latin typeface="Calibri"/>
                          <a:cs typeface="Calibri"/>
                        </a:rPr>
                        <a:t>  </a:t>
                      </a:r>
                      <a:r>
                        <a:rPr dirty="0" sz="1000" spc="85">
                          <a:latin typeface="Calibri"/>
                          <a:cs typeface="Calibri"/>
                        </a:rPr>
                        <a:t>definición</a:t>
                      </a:r>
                      <a:r>
                        <a:rPr dirty="0" sz="1000" spc="175">
                          <a:latin typeface="Calibri"/>
                          <a:cs typeface="Calibri"/>
                        </a:rPr>
                        <a:t>  </a:t>
                      </a:r>
                      <a:r>
                        <a:rPr dirty="0" sz="1000" spc="114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1000" spc="175">
                          <a:latin typeface="Calibri"/>
                          <a:cs typeface="Calibri"/>
                        </a:rPr>
                        <a:t>  </a:t>
                      </a:r>
                      <a:r>
                        <a:rPr dirty="0" sz="1000" spc="95">
                          <a:latin typeface="Calibri"/>
                          <a:cs typeface="Calibri"/>
                        </a:rPr>
                        <a:t>indicadores</a:t>
                      </a:r>
                      <a:r>
                        <a:rPr dirty="0" sz="1000" spc="165">
                          <a:latin typeface="Calibri"/>
                          <a:cs typeface="Calibri"/>
                        </a:rPr>
                        <a:t>  </a:t>
                      </a:r>
                      <a:r>
                        <a:rPr dirty="0" sz="1000" spc="114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1000" spc="175">
                          <a:latin typeface="Calibri"/>
                          <a:cs typeface="Calibri"/>
                        </a:rPr>
                        <a:t>  </a:t>
                      </a:r>
                      <a:r>
                        <a:rPr dirty="0" sz="1000" spc="90">
                          <a:latin typeface="Calibri"/>
                          <a:cs typeface="Calibri"/>
                        </a:rPr>
                        <a:t>gestión </a:t>
                      </a:r>
                      <a:r>
                        <a:rPr dirty="0" sz="1000" spc="75">
                          <a:latin typeface="Calibri"/>
                          <a:cs typeface="Calibri"/>
                        </a:rPr>
                        <a:t>individuales,</a:t>
                      </a:r>
                      <a:r>
                        <a:rPr dirty="0" sz="1000" spc="2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70">
                          <a:latin typeface="Calibri"/>
                          <a:cs typeface="Calibri"/>
                        </a:rPr>
                        <a:t>así</a:t>
                      </a:r>
                      <a:r>
                        <a:rPr dirty="0" sz="1000" spc="2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40">
                          <a:latin typeface="Calibri"/>
                          <a:cs typeface="Calibri"/>
                        </a:rPr>
                        <a:t>como</a:t>
                      </a:r>
                      <a:r>
                        <a:rPr dirty="0" sz="1000" spc="2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65">
                          <a:latin typeface="Calibri"/>
                          <a:cs typeface="Calibri"/>
                        </a:rPr>
                        <a:t>el</a:t>
                      </a:r>
                      <a:r>
                        <a:rPr dirty="0" sz="1000" spc="2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20">
                          <a:latin typeface="Calibri"/>
                          <a:cs typeface="Calibri"/>
                        </a:rPr>
                        <a:t>modelo</a:t>
                      </a:r>
                      <a:r>
                        <a:rPr dirty="0" sz="1000" spc="2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14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1000" spc="2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95">
                          <a:latin typeface="Calibri"/>
                          <a:cs typeface="Calibri"/>
                        </a:rPr>
                        <a:t>establecimiento</a:t>
                      </a:r>
                      <a:r>
                        <a:rPr dirty="0" sz="1000" spc="2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85">
                          <a:latin typeface="Calibri"/>
                          <a:cs typeface="Calibri"/>
                        </a:rPr>
                        <a:t>de </a:t>
                      </a:r>
                      <a:r>
                        <a:rPr dirty="0" sz="1000" spc="90">
                          <a:latin typeface="Calibri"/>
                          <a:cs typeface="Calibri"/>
                        </a:rPr>
                        <a:t>metas,</a:t>
                      </a:r>
                      <a:r>
                        <a:rPr dirty="0" sz="1000" spc="434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20">
                          <a:latin typeface="Calibri"/>
                          <a:cs typeface="Calibri"/>
                        </a:rPr>
                        <a:t>que</a:t>
                      </a:r>
                      <a:r>
                        <a:rPr dirty="0" sz="1000" spc="4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05">
                          <a:latin typeface="Calibri"/>
                          <a:cs typeface="Calibri"/>
                        </a:rPr>
                        <a:t>permita</a:t>
                      </a:r>
                      <a:r>
                        <a:rPr dirty="0" sz="1000" spc="4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80">
                          <a:latin typeface="Calibri"/>
                          <a:cs typeface="Calibri"/>
                        </a:rPr>
                        <a:t>observar</a:t>
                      </a:r>
                      <a:r>
                        <a:rPr dirty="0" sz="1000" spc="4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60">
                          <a:latin typeface="Calibri"/>
                          <a:cs typeface="Calibri"/>
                        </a:rPr>
                        <a:t>el</a:t>
                      </a:r>
                      <a:r>
                        <a:rPr dirty="0" sz="1000" spc="434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14">
                          <a:latin typeface="Calibri"/>
                          <a:cs typeface="Calibri"/>
                        </a:rPr>
                        <a:t>cumplimiento</a:t>
                      </a:r>
                      <a:r>
                        <a:rPr dirty="0" sz="1000" spc="4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14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1000" spc="4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40">
                          <a:latin typeface="Calibri"/>
                          <a:cs typeface="Calibri"/>
                        </a:rPr>
                        <a:t>los </a:t>
                      </a:r>
                      <a:r>
                        <a:rPr dirty="0" sz="1000" spc="100">
                          <a:latin typeface="Calibri"/>
                          <a:cs typeface="Calibri"/>
                        </a:rPr>
                        <a:t>productos</a:t>
                      </a:r>
                      <a:r>
                        <a:rPr dirty="0" sz="1000" spc="254">
                          <a:latin typeface="Calibri"/>
                          <a:cs typeface="Calibri"/>
                        </a:rPr>
                        <a:t>  </a:t>
                      </a:r>
                      <a:r>
                        <a:rPr dirty="0" sz="1000" spc="70">
                          <a:latin typeface="Calibri"/>
                          <a:cs typeface="Calibri"/>
                        </a:rPr>
                        <a:t>y</a:t>
                      </a:r>
                      <a:r>
                        <a:rPr dirty="0" sz="1000" spc="245">
                          <a:latin typeface="Calibri"/>
                          <a:cs typeface="Calibri"/>
                        </a:rPr>
                        <a:t>  </a:t>
                      </a:r>
                      <a:r>
                        <a:rPr dirty="0" sz="1000" spc="90">
                          <a:latin typeface="Calibri"/>
                          <a:cs typeface="Calibri"/>
                        </a:rPr>
                        <a:t>proyectos</a:t>
                      </a:r>
                      <a:r>
                        <a:rPr dirty="0" sz="1000" spc="250">
                          <a:latin typeface="Calibri"/>
                          <a:cs typeface="Calibri"/>
                        </a:rPr>
                        <a:t>  </a:t>
                      </a:r>
                      <a:r>
                        <a:rPr dirty="0" sz="1000" spc="85">
                          <a:latin typeface="Calibri"/>
                          <a:cs typeface="Calibri"/>
                        </a:rPr>
                        <a:t>definidos</a:t>
                      </a:r>
                      <a:r>
                        <a:rPr dirty="0" sz="1000" spc="250">
                          <a:latin typeface="Calibri"/>
                          <a:cs typeface="Calibri"/>
                        </a:rPr>
                        <a:t>  </a:t>
                      </a:r>
                      <a:r>
                        <a:rPr dirty="0" sz="1000" spc="90">
                          <a:latin typeface="Calibri"/>
                          <a:cs typeface="Calibri"/>
                        </a:rPr>
                        <a:t>tanto</a:t>
                      </a:r>
                      <a:r>
                        <a:rPr dirty="0" sz="1000" spc="250">
                          <a:latin typeface="Calibri"/>
                          <a:cs typeface="Calibri"/>
                        </a:rPr>
                        <a:t>  </a:t>
                      </a:r>
                      <a:r>
                        <a:rPr dirty="0" sz="1000" spc="120">
                          <a:latin typeface="Calibri"/>
                          <a:cs typeface="Calibri"/>
                        </a:rPr>
                        <a:t>en</a:t>
                      </a:r>
                      <a:r>
                        <a:rPr dirty="0" sz="1000" spc="254">
                          <a:latin typeface="Calibri"/>
                          <a:cs typeface="Calibri"/>
                        </a:rPr>
                        <a:t>  </a:t>
                      </a:r>
                      <a:r>
                        <a:rPr dirty="0" sz="1000" spc="60">
                          <a:latin typeface="Calibri"/>
                          <a:cs typeface="Calibri"/>
                        </a:rPr>
                        <a:t>el</a:t>
                      </a:r>
                      <a:r>
                        <a:rPr dirty="0" sz="1000" spc="250">
                          <a:latin typeface="Calibri"/>
                          <a:cs typeface="Calibri"/>
                        </a:rPr>
                        <a:t>  </a:t>
                      </a:r>
                      <a:r>
                        <a:rPr dirty="0" sz="1000" spc="95">
                          <a:latin typeface="Calibri"/>
                          <a:cs typeface="Calibri"/>
                        </a:rPr>
                        <a:t>Plan Estratégico</a:t>
                      </a:r>
                      <a:r>
                        <a:rPr dirty="0" sz="1000" spc="175">
                          <a:latin typeface="Calibri"/>
                          <a:cs typeface="Calibri"/>
                        </a:rPr>
                        <a:t>  </a:t>
                      </a:r>
                      <a:r>
                        <a:rPr dirty="0" sz="1000" spc="85">
                          <a:latin typeface="Calibri"/>
                          <a:cs typeface="Calibri"/>
                        </a:rPr>
                        <a:t>Institucional</a:t>
                      </a:r>
                      <a:r>
                        <a:rPr dirty="0" sz="1000" spc="180">
                          <a:latin typeface="Calibri"/>
                          <a:cs typeface="Calibri"/>
                        </a:rPr>
                        <a:t>  </a:t>
                      </a:r>
                      <a:r>
                        <a:rPr dirty="0" sz="1000" spc="140">
                          <a:latin typeface="Calibri"/>
                          <a:cs typeface="Calibri"/>
                        </a:rPr>
                        <a:t>como</a:t>
                      </a:r>
                      <a:r>
                        <a:rPr dirty="0" sz="1000" spc="170">
                          <a:latin typeface="Calibri"/>
                          <a:cs typeface="Calibri"/>
                        </a:rPr>
                        <a:t>  </a:t>
                      </a:r>
                      <a:r>
                        <a:rPr dirty="0" sz="1000" spc="114">
                          <a:latin typeface="Calibri"/>
                          <a:cs typeface="Calibri"/>
                        </a:rPr>
                        <a:t>en</a:t>
                      </a:r>
                      <a:r>
                        <a:rPr dirty="0" sz="1000" spc="180">
                          <a:latin typeface="Calibri"/>
                          <a:cs typeface="Calibri"/>
                        </a:rPr>
                        <a:t>  </a:t>
                      </a:r>
                      <a:r>
                        <a:rPr dirty="0" sz="1000" spc="65">
                          <a:latin typeface="Calibri"/>
                          <a:cs typeface="Calibri"/>
                        </a:rPr>
                        <a:t>el</a:t>
                      </a:r>
                      <a:r>
                        <a:rPr dirty="0" sz="1000" spc="175">
                          <a:latin typeface="Calibri"/>
                          <a:cs typeface="Calibri"/>
                        </a:rPr>
                        <a:t>  </a:t>
                      </a:r>
                      <a:r>
                        <a:rPr dirty="0" sz="1000" spc="114">
                          <a:latin typeface="Calibri"/>
                          <a:cs typeface="Calibri"/>
                        </a:rPr>
                        <a:t>Plan</a:t>
                      </a:r>
                      <a:r>
                        <a:rPr dirty="0" sz="1000" spc="185">
                          <a:latin typeface="Calibri"/>
                          <a:cs typeface="Calibri"/>
                        </a:rPr>
                        <a:t>  </a:t>
                      </a:r>
                      <a:r>
                        <a:rPr dirty="0" sz="1000" spc="80">
                          <a:latin typeface="Calibri"/>
                          <a:cs typeface="Calibri"/>
                        </a:rPr>
                        <a:t>Operativo Anual,</a:t>
                      </a:r>
                      <a:r>
                        <a:rPr dirty="0" sz="1000" spc="240">
                          <a:latin typeface="Calibri"/>
                          <a:cs typeface="Calibri"/>
                        </a:rPr>
                        <a:t>  </a:t>
                      </a:r>
                      <a:r>
                        <a:rPr dirty="0" sz="1000" spc="130">
                          <a:latin typeface="Calibri"/>
                          <a:cs typeface="Calibri"/>
                        </a:rPr>
                        <a:t>además</a:t>
                      </a:r>
                      <a:r>
                        <a:rPr dirty="0" sz="1000" spc="229">
                          <a:latin typeface="Calibri"/>
                          <a:cs typeface="Calibri"/>
                        </a:rPr>
                        <a:t>  </a:t>
                      </a:r>
                      <a:r>
                        <a:rPr dirty="0" sz="1000" spc="114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1000" spc="240">
                          <a:latin typeface="Calibri"/>
                          <a:cs typeface="Calibri"/>
                        </a:rPr>
                        <a:t>  </a:t>
                      </a:r>
                      <a:r>
                        <a:rPr dirty="0" sz="1000" spc="110">
                          <a:latin typeface="Calibri"/>
                          <a:cs typeface="Calibri"/>
                        </a:rPr>
                        <a:t>medir</a:t>
                      </a:r>
                      <a:r>
                        <a:rPr dirty="0" sz="1000" spc="235">
                          <a:latin typeface="Calibri"/>
                          <a:cs typeface="Calibri"/>
                        </a:rPr>
                        <a:t>  </a:t>
                      </a:r>
                      <a:r>
                        <a:rPr dirty="0" sz="1000" spc="75">
                          <a:latin typeface="Calibri"/>
                          <a:cs typeface="Calibri"/>
                        </a:rPr>
                        <a:t>las</a:t>
                      </a:r>
                      <a:r>
                        <a:rPr dirty="0" sz="1000" spc="229">
                          <a:latin typeface="Calibri"/>
                          <a:cs typeface="Calibri"/>
                        </a:rPr>
                        <a:t>  </a:t>
                      </a:r>
                      <a:r>
                        <a:rPr dirty="0" sz="1000" spc="110">
                          <a:latin typeface="Calibri"/>
                          <a:cs typeface="Calibri"/>
                        </a:rPr>
                        <a:t>competencias</a:t>
                      </a:r>
                      <a:r>
                        <a:rPr dirty="0" sz="1000" spc="240">
                          <a:latin typeface="Calibri"/>
                          <a:cs typeface="Calibri"/>
                        </a:rPr>
                        <a:t>  </a:t>
                      </a:r>
                      <a:r>
                        <a:rPr dirty="0" sz="1000" spc="114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1000" spc="235">
                          <a:latin typeface="Calibri"/>
                          <a:cs typeface="Calibri"/>
                        </a:rPr>
                        <a:t>  </a:t>
                      </a:r>
                      <a:r>
                        <a:rPr dirty="0" sz="1000" spc="40">
                          <a:latin typeface="Calibri"/>
                          <a:cs typeface="Calibri"/>
                        </a:rPr>
                        <a:t>los </a:t>
                      </a:r>
                      <a:r>
                        <a:rPr dirty="0" sz="1000" spc="80">
                          <a:latin typeface="Calibri"/>
                          <a:cs typeface="Calibri"/>
                        </a:rPr>
                        <a:t>jueces(zas)</a:t>
                      </a:r>
                      <a:r>
                        <a:rPr dirty="0" sz="1000" spc="30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70">
                          <a:latin typeface="Calibri"/>
                          <a:cs typeface="Calibri"/>
                        </a:rPr>
                        <a:t>y</a:t>
                      </a:r>
                      <a:r>
                        <a:rPr dirty="0" sz="1000" spc="3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75">
                          <a:latin typeface="Calibri"/>
                          <a:cs typeface="Calibri"/>
                        </a:rPr>
                        <a:t>servidores</a:t>
                      </a:r>
                      <a:r>
                        <a:rPr dirty="0" sz="1000" spc="3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55">
                          <a:latin typeface="Calibri"/>
                          <a:cs typeface="Calibri"/>
                        </a:rPr>
                        <a:t>(as)</a:t>
                      </a:r>
                      <a:r>
                        <a:rPr dirty="0" sz="1000" spc="3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80">
                          <a:latin typeface="Calibri"/>
                          <a:cs typeface="Calibri"/>
                        </a:rPr>
                        <a:t>administrativos.</a:t>
                      </a:r>
                      <a:r>
                        <a:rPr dirty="0" sz="1000" spc="3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20">
                          <a:latin typeface="Calibri"/>
                          <a:cs typeface="Calibri"/>
                        </a:rPr>
                        <a:t>Se</a:t>
                      </a:r>
                      <a:r>
                        <a:rPr dirty="0" sz="1000" spc="30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85">
                          <a:latin typeface="Calibri"/>
                          <a:cs typeface="Calibri"/>
                        </a:rPr>
                        <a:t>contará </a:t>
                      </a:r>
                      <a:r>
                        <a:rPr dirty="0" sz="1000" spc="114">
                          <a:latin typeface="Calibri"/>
                          <a:cs typeface="Calibri"/>
                        </a:rPr>
                        <a:t>también</a:t>
                      </a:r>
                      <a:r>
                        <a:rPr dirty="0" sz="1000" spc="27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14">
                          <a:latin typeface="Calibri"/>
                          <a:cs typeface="Calibri"/>
                        </a:rPr>
                        <a:t>con</a:t>
                      </a:r>
                      <a:r>
                        <a:rPr dirty="0" sz="1000" spc="27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40">
                          <a:latin typeface="Calibri"/>
                          <a:cs typeface="Calibri"/>
                        </a:rPr>
                        <a:t>un</a:t>
                      </a:r>
                      <a:r>
                        <a:rPr dirty="0" sz="1000" spc="27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00">
                          <a:latin typeface="Calibri"/>
                          <a:cs typeface="Calibri"/>
                        </a:rPr>
                        <a:t>sistema</a:t>
                      </a:r>
                      <a:r>
                        <a:rPr dirty="0" sz="1000" spc="26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14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1000" spc="27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05">
                          <a:latin typeface="Calibri"/>
                          <a:cs typeface="Calibri"/>
                        </a:rPr>
                        <a:t>consecuencias</a:t>
                      </a:r>
                      <a:r>
                        <a:rPr dirty="0" sz="1000" spc="29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95">
                          <a:latin typeface="Calibri"/>
                          <a:cs typeface="Calibri"/>
                        </a:rPr>
                        <a:t>aplicado</a:t>
                      </a:r>
                      <a:r>
                        <a:rPr dirty="0" sz="1000" spc="26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95">
                          <a:latin typeface="Calibri"/>
                          <a:cs typeface="Calibri"/>
                        </a:rPr>
                        <a:t>en función</a:t>
                      </a:r>
                      <a:r>
                        <a:rPr dirty="0" sz="1000" spc="6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14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1000" spc="70">
                          <a:latin typeface="Calibri"/>
                          <a:cs typeface="Calibri"/>
                        </a:rPr>
                        <a:t> las</a:t>
                      </a:r>
                      <a:r>
                        <a:rPr dirty="0" sz="1000" spc="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80">
                          <a:latin typeface="Calibri"/>
                          <a:cs typeface="Calibri"/>
                        </a:rPr>
                        <a:t>calificaciones</a:t>
                      </a:r>
                      <a:r>
                        <a:rPr dirty="0" sz="1000" spc="8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70">
                          <a:latin typeface="Calibri"/>
                          <a:cs typeface="Calibri"/>
                        </a:rPr>
                        <a:t>obtenidas.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20320"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07695" marR="326390" indent="-454659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dirty="0" sz="1200" spc="114">
                          <a:latin typeface="Calibri"/>
                          <a:cs typeface="Calibri"/>
                        </a:rPr>
                        <a:t>Dirección</a:t>
                      </a:r>
                      <a:r>
                        <a:rPr dirty="0" sz="1200" spc="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145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1200" spc="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95">
                          <a:latin typeface="Calibri"/>
                          <a:cs typeface="Calibri"/>
                        </a:rPr>
                        <a:t>Gestión </a:t>
                      </a:r>
                      <a:r>
                        <a:rPr dirty="0" sz="1200" spc="170">
                          <a:latin typeface="Calibri"/>
                          <a:cs typeface="Calibri"/>
                        </a:rPr>
                        <a:t>Humana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19050"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45085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dirty="0" sz="1200" spc="90">
                          <a:latin typeface="Calibri"/>
                          <a:cs typeface="Calibri"/>
                        </a:rPr>
                        <a:t>RD$21,000,000.00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19050">
                    <a:lnB w="12700">
                      <a:solidFill>
                        <a:srgbClr val="A4A4A4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81810" y="154654"/>
            <a:ext cx="4149361" cy="717942"/>
          </a:xfrm>
          <a:prstGeom prst="rect">
            <a:avLst/>
          </a:prstGeom>
        </p:spPr>
      </p:pic>
      <p:sp>
        <p:nvSpPr>
          <p:cNvPr id="4" name="object 4" descr=""/>
          <p:cNvSpPr txBox="1"/>
          <p:nvPr/>
        </p:nvSpPr>
        <p:spPr>
          <a:xfrm>
            <a:off x="9164573" y="6617081"/>
            <a:ext cx="2949575" cy="2038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35"/>
              </a:lnSpc>
            </a:pPr>
            <a:r>
              <a:rPr dirty="0" sz="1400" i="1">
                <a:solidFill>
                  <a:srgbClr val="1F4BC5"/>
                </a:solidFill>
                <a:latin typeface="Calibri"/>
                <a:cs typeface="Calibri"/>
              </a:rPr>
              <a:t>*Proyecto</a:t>
            </a:r>
            <a:r>
              <a:rPr dirty="0" sz="1400" spc="-45" i="1">
                <a:solidFill>
                  <a:srgbClr val="1F4BC5"/>
                </a:solidFill>
                <a:latin typeface="Calibri"/>
                <a:cs typeface="Calibri"/>
              </a:rPr>
              <a:t> </a:t>
            </a:r>
            <a:r>
              <a:rPr dirty="0" sz="1400" i="1">
                <a:solidFill>
                  <a:srgbClr val="1F4BC5"/>
                </a:solidFill>
                <a:latin typeface="Calibri"/>
                <a:cs typeface="Calibri"/>
              </a:rPr>
              <a:t>de</a:t>
            </a:r>
            <a:r>
              <a:rPr dirty="0" sz="1400" spc="-30" i="1">
                <a:solidFill>
                  <a:srgbClr val="1F4BC5"/>
                </a:solidFill>
                <a:latin typeface="Calibri"/>
                <a:cs typeface="Calibri"/>
              </a:rPr>
              <a:t> </a:t>
            </a:r>
            <a:r>
              <a:rPr dirty="0" sz="1400" i="1">
                <a:solidFill>
                  <a:srgbClr val="1F4BC5"/>
                </a:solidFill>
                <a:latin typeface="Calibri"/>
                <a:cs typeface="Calibri"/>
              </a:rPr>
              <a:t>arrastre</a:t>
            </a:r>
            <a:r>
              <a:rPr dirty="0" sz="1400" spc="-40" i="1">
                <a:solidFill>
                  <a:srgbClr val="1F4BC5"/>
                </a:solidFill>
                <a:latin typeface="Calibri"/>
                <a:cs typeface="Calibri"/>
              </a:rPr>
              <a:t> </a:t>
            </a:r>
            <a:r>
              <a:rPr dirty="0" sz="1400" i="1">
                <a:solidFill>
                  <a:srgbClr val="1F4BC5"/>
                </a:solidFill>
                <a:latin typeface="Calibri"/>
                <a:cs typeface="Calibri"/>
              </a:rPr>
              <a:t>de</a:t>
            </a:r>
            <a:r>
              <a:rPr dirty="0" sz="1400" spc="-45" i="1">
                <a:solidFill>
                  <a:srgbClr val="1F4BC5"/>
                </a:solidFill>
                <a:latin typeface="Calibri"/>
                <a:cs typeface="Calibri"/>
              </a:rPr>
              <a:t> </a:t>
            </a:r>
            <a:r>
              <a:rPr dirty="0" sz="1400" i="1">
                <a:solidFill>
                  <a:srgbClr val="1F4BC5"/>
                </a:solidFill>
                <a:latin typeface="Calibri"/>
                <a:cs typeface="Calibri"/>
              </a:rPr>
              <a:t>años</a:t>
            </a:r>
            <a:r>
              <a:rPr dirty="0" sz="1400" spc="-25" i="1">
                <a:solidFill>
                  <a:srgbClr val="1F4BC5"/>
                </a:solidFill>
                <a:latin typeface="Calibri"/>
                <a:cs typeface="Calibri"/>
              </a:rPr>
              <a:t> </a:t>
            </a:r>
            <a:r>
              <a:rPr dirty="0" sz="1400" spc="-10" i="1">
                <a:solidFill>
                  <a:srgbClr val="1F4BC5"/>
                </a:solidFill>
                <a:latin typeface="Calibri"/>
                <a:cs typeface="Calibri"/>
              </a:rPr>
              <a:t>anteriores</a:t>
            </a:r>
            <a:endParaRPr sz="1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 descr=""/>
          <p:cNvGraphicFramePr>
            <a:graphicFrameLocks noGrp="1"/>
          </p:cNvGraphicFramePr>
          <p:nvPr/>
        </p:nvGraphicFramePr>
        <p:xfrm>
          <a:off x="59132" y="1182497"/>
          <a:ext cx="12139295" cy="513270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00735"/>
                <a:gridCol w="3166110"/>
                <a:gridCol w="3782695"/>
                <a:gridCol w="2214879"/>
                <a:gridCol w="2098039"/>
              </a:tblGrid>
              <a:tr h="365760">
                <a:tc>
                  <a:txBody>
                    <a:bodyPr/>
                    <a:lstStyle/>
                    <a:p>
                      <a:pPr algn="ctr" marL="107314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dirty="0" sz="1800" spc="9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No.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5560"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585858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6675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dirty="0" sz="1800" spc="21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Nombre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5560"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585858"/>
                    </a:solidFill>
                  </a:tcPr>
                </a:tc>
                <a:tc>
                  <a:txBody>
                    <a:bodyPr/>
                    <a:lstStyle/>
                    <a:p>
                      <a:pPr marL="1224915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dirty="0" sz="1800" spc="16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Descripción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5560"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585858"/>
                    </a:solidFill>
                  </a:tcPr>
                </a:tc>
                <a:tc>
                  <a:txBody>
                    <a:bodyPr/>
                    <a:lstStyle/>
                    <a:p>
                      <a:pPr marL="296545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dirty="0" sz="1800" spc="17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Responsable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5560"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585858"/>
                    </a:solidFill>
                  </a:tcPr>
                </a:tc>
                <a:tc>
                  <a:txBody>
                    <a:bodyPr/>
                    <a:lstStyle/>
                    <a:p>
                      <a:pPr marL="254635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dirty="0" sz="1800" spc="165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Presupuesto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5560">
                    <a:lnT w="12700">
                      <a:solidFill>
                        <a:srgbClr val="A4A4A4"/>
                      </a:solidFill>
                      <a:prstDash val="solid"/>
                    </a:lnT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585858"/>
                    </a:solidFill>
                  </a:tcPr>
                </a:tc>
              </a:tr>
              <a:tr h="1157605">
                <a:tc>
                  <a:txBody>
                    <a:bodyPr/>
                    <a:lstStyle/>
                    <a:p>
                      <a:pPr algn="ctr" marL="106045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dirty="0" sz="1200" spc="-25">
                          <a:latin typeface="Calibri"/>
                          <a:cs typeface="Calibri"/>
                        </a:rPr>
                        <a:t>17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38735">
                    <a:lnT w="12700">
                      <a:solidFill>
                        <a:srgbClr val="A4A4A4"/>
                      </a:solidFill>
                      <a:prstDash val="solid"/>
                    </a:lnT>
                    <a:solidFill>
                      <a:srgbClr val="A4A4A4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98755" marR="413384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dirty="0" sz="1200" spc="135">
                          <a:latin typeface="Calibri"/>
                          <a:cs typeface="Calibri"/>
                        </a:rPr>
                        <a:t>Implementación</a:t>
                      </a:r>
                      <a:r>
                        <a:rPr dirty="0" sz="1200" spc="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145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1200" spc="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80">
                          <a:latin typeface="Calibri"/>
                          <a:cs typeface="Calibri"/>
                        </a:rPr>
                        <a:t>la</a:t>
                      </a:r>
                      <a:r>
                        <a:rPr dirty="0" sz="1200" spc="6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100">
                          <a:latin typeface="Calibri"/>
                          <a:cs typeface="Calibri"/>
                        </a:rPr>
                        <a:t>Política</a:t>
                      </a:r>
                      <a:r>
                        <a:rPr dirty="0" sz="1200" spc="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125">
                          <a:latin typeface="Calibri"/>
                          <a:cs typeface="Calibri"/>
                        </a:rPr>
                        <a:t>de </a:t>
                      </a:r>
                      <a:r>
                        <a:rPr dirty="0" sz="1200" spc="145">
                          <a:latin typeface="Calibri"/>
                          <a:cs typeface="Calibri"/>
                        </a:rPr>
                        <a:t>Comunicación</a:t>
                      </a:r>
                      <a:r>
                        <a:rPr dirty="0" sz="1200" spc="5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110">
                          <a:latin typeface="Calibri"/>
                          <a:cs typeface="Calibri"/>
                        </a:rPr>
                        <a:t>del</a:t>
                      </a:r>
                      <a:r>
                        <a:rPr dirty="0" sz="1200" spc="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135">
                          <a:latin typeface="Calibri"/>
                          <a:cs typeface="Calibri"/>
                        </a:rPr>
                        <a:t>Poder</a:t>
                      </a:r>
                      <a:r>
                        <a:rPr dirty="0" sz="1200" spc="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75">
                          <a:latin typeface="Calibri"/>
                          <a:cs typeface="Calibri"/>
                        </a:rPr>
                        <a:t>Judicial*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38735">
                    <a:lnT w="12700">
                      <a:solidFill>
                        <a:srgbClr val="A4A4A4"/>
                      </a:solidFill>
                      <a:prstDash val="solid"/>
                    </a:lnT>
                    <a:solidFill>
                      <a:srgbClr val="A4A4A4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just" marL="102870" marR="98425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dirty="0" sz="1000" spc="85">
                          <a:latin typeface="Calibri"/>
                          <a:cs typeface="Calibri"/>
                        </a:rPr>
                        <a:t>Elaboración,</a:t>
                      </a:r>
                      <a:r>
                        <a:rPr dirty="0" sz="1000" spc="204">
                          <a:latin typeface="Calibri"/>
                          <a:cs typeface="Calibri"/>
                        </a:rPr>
                        <a:t>  </a:t>
                      </a:r>
                      <a:r>
                        <a:rPr dirty="0" sz="1000" spc="90">
                          <a:latin typeface="Calibri"/>
                          <a:cs typeface="Calibri"/>
                        </a:rPr>
                        <a:t>formalización</a:t>
                      </a:r>
                      <a:r>
                        <a:rPr dirty="0" sz="1000" spc="210">
                          <a:latin typeface="Calibri"/>
                          <a:cs typeface="Calibri"/>
                        </a:rPr>
                        <a:t>  </a:t>
                      </a:r>
                      <a:r>
                        <a:rPr dirty="0" sz="1000" spc="90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z="1000" spc="204">
                          <a:latin typeface="Calibri"/>
                          <a:cs typeface="Calibri"/>
                        </a:rPr>
                        <a:t>  </a:t>
                      </a:r>
                      <a:r>
                        <a:rPr dirty="0" sz="1000" spc="114">
                          <a:latin typeface="Calibri"/>
                          <a:cs typeface="Calibri"/>
                        </a:rPr>
                        <a:t>implementación</a:t>
                      </a:r>
                      <a:r>
                        <a:rPr dirty="0" sz="1000" spc="215">
                          <a:latin typeface="Calibri"/>
                          <a:cs typeface="Calibri"/>
                        </a:rPr>
                        <a:t>  </a:t>
                      </a:r>
                      <a:r>
                        <a:rPr dirty="0" sz="1000" spc="114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1000" spc="204">
                          <a:latin typeface="Calibri"/>
                          <a:cs typeface="Calibri"/>
                        </a:rPr>
                        <a:t>  </a:t>
                      </a:r>
                      <a:r>
                        <a:rPr dirty="0" sz="1000" spc="60">
                          <a:latin typeface="Calibri"/>
                          <a:cs typeface="Calibri"/>
                        </a:rPr>
                        <a:t>la </a:t>
                      </a:r>
                      <a:r>
                        <a:rPr dirty="0" sz="1000" spc="80">
                          <a:latin typeface="Calibri"/>
                          <a:cs typeface="Calibri"/>
                        </a:rPr>
                        <a:t>Política</a:t>
                      </a:r>
                      <a:r>
                        <a:rPr dirty="0" sz="1000" spc="26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14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1000" spc="27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20">
                          <a:latin typeface="Calibri"/>
                          <a:cs typeface="Calibri"/>
                        </a:rPr>
                        <a:t>Comunicación</a:t>
                      </a:r>
                      <a:r>
                        <a:rPr dirty="0" sz="1000" spc="28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75">
                          <a:latin typeface="Calibri"/>
                          <a:cs typeface="Calibri"/>
                        </a:rPr>
                        <a:t>Institucional,</a:t>
                      </a:r>
                      <a:r>
                        <a:rPr dirty="0" sz="1000" spc="26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75">
                          <a:latin typeface="Calibri"/>
                          <a:cs typeface="Calibri"/>
                        </a:rPr>
                        <a:t>la</a:t>
                      </a:r>
                      <a:r>
                        <a:rPr dirty="0" sz="1000" spc="26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00">
                          <a:latin typeface="Calibri"/>
                          <a:cs typeface="Calibri"/>
                        </a:rPr>
                        <a:t>cual</a:t>
                      </a:r>
                      <a:r>
                        <a:rPr dirty="0" sz="1000" spc="254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65">
                          <a:latin typeface="Calibri"/>
                          <a:cs typeface="Calibri"/>
                        </a:rPr>
                        <a:t>definirá </a:t>
                      </a:r>
                      <a:r>
                        <a:rPr dirty="0" sz="1000" spc="70">
                          <a:latin typeface="Calibri"/>
                          <a:cs typeface="Calibri"/>
                        </a:rPr>
                        <a:t>las</a:t>
                      </a:r>
                      <a:r>
                        <a:rPr dirty="0" sz="1000" spc="260">
                          <a:latin typeface="Calibri"/>
                          <a:cs typeface="Calibri"/>
                        </a:rPr>
                        <a:t>  </a:t>
                      </a:r>
                      <a:r>
                        <a:rPr dirty="0" sz="1000" spc="100">
                          <a:latin typeface="Calibri"/>
                          <a:cs typeface="Calibri"/>
                        </a:rPr>
                        <a:t>acciones</a:t>
                      </a:r>
                      <a:r>
                        <a:rPr dirty="0" sz="1000" spc="260">
                          <a:latin typeface="Calibri"/>
                          <a:cs typeface="Calibri"/>
                        </a:rPr>
                        <a:t>  </a:t>
                      </a:r>
                      <a:r>
                        <a:rPr dirty="0" sz="1000" spc="100">
                          <a:latin typeface="Calibri"/>
                          <a:cs typeface="Calibri"/>
                        </a:rPr>
                        <a:t>para</a:t>
                      </a:r>
                      <a:r>
                        <a:rPr dirty="0" sz="1000" spc="260">
                          <a:latin typeface="Calibri"/>
                          <a:cs typeface="Calibri"/>
                        </a:rPr>
                        <a:t>  </a:t>
                      </a:r>
                      <a:r>
                        <a:rPr dirty="0" sz="1000" spc="120">
                          <a:latin typeface="Calibri"/>
                          <a:cs typeface="Calibri"/>
                        </a:rPr>
                        <a:t>comunicar</a:t>
                      </a:r>
                      <a:r>
                        <a:rPr dirty="0" sz="1000" spc="265">
                          <a:latin typeface="Calibri"/>
                          <a:cs typeface="Calibri"/>
                        </a:rPr>
                        <a:t>  </a:t>
                      </a:r>
                      <a:r>
                        <a:rPr dirty="0" sz="1000" spc="114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1000" spc="270">
                          <a:latin typeface="Calibri"/>
                          <a:cs typeface="Calibri"/>
                        </a:rPr>
                        <a:t>  </a:t>
                      </a:r>
                      <a:r>
                        <a:rPr dirty="0" sz="1000" spc="125">
                          <a:latin typeface="Calibri"/>
                          <a:cs typeface="Calibri"/>
                        </a:rPr>
                        <a:t>manera</a:t>
                      </a:r>
                      <a:r>
                        <a:rPr dirty="0" sz="1000" spc="260">
                          <a:latin typeface="Calibri"/>
                          <a:cs typeface="Calibri"/>
                        </a:rPr>
                        <a:t>  </a:t>
                      </a:r>
                      <a:r>
                        <a:rPr dirty="0" sz="1000" spc="65">
                          <a:latin typeface="Calibri"/>
                          <a:cs typeface="Calibri"/>
                        </a:rPr>
                        <a:t>efectiva </a:t>
                      </a:r>
                      <a:r>
                        <a:rPr dirty="0" sz="1000" spc="80">
                          <a:latin typeface="Calibri"/>
                          <a:cs typeface="Calibri"/>
                        </a:rPr>
                        <a:t>facilitando</a:t>
                      </a:r>
                      <a:r>
                        <a:rPr dirty="0" sz="1000" spc="210">
                          <a:latin typeface="Calibri"/>
                          <a:cs typeface="Calibri"/>
                        </a:rPr>
                        <a:t>  </a:t>
                      </a:r>
                      <a:r>
                        <a:rPr dirty="0" sz="1000" spc="60">
                          <a:latin typeface="Calibri"/>
                          <a:cs typeface="Calibri"/>
                        </a:rPr>
                        <a:t>el</a:t>
                      </a:r>
                      <a:r>
                        <a:rPr dirty="0" sz="1000" spc="220">
                          <a:latin typeface="Calibri"/>
                          <a:cs typeface="Calibri"/>
                        </a:rPr>
                        <a:t>  </a:t>
                      </a:r>
                      <a:r>
                        <a:rPr dirty="0" sz="1000" spc="95">
                          <a:latin typeface="Calibri"/>
                          <a:cs typeface="Calibri"/>
                        </a:rPr>
                        <a:t>relacionamiento</a:t>
                      </a:r>
                      <a:r>
                        <a:rPr dirty="0" sz="1000" spc="215">
                          <a:latin typeface="Calibri"/>
                          <a:cs typeface="Calibri"/>
                        </a:rPr>
                        <a:t>  </a:t>
                      </a:r>
                      <a:r>
                        <a:rPr dirty="0" sz="1000" spc="114">
                          <a:latin typeface="Calibri"/>
                          <a:cs typeface="Calibri"/>
                        </a:rPr>
                        <a:t>con</a:t>
                      </a:r>
                      <a:r>
                        <a:rPr dirty="0" sz="1000" spc="220">
                          <a:latin typeface="Calibri"/>
                          <a:cs typeface="Calibri"/>
                        </a:rPr>
                        <a:t>  </a:t>
                      </a:r>
                      <a:r>
                        <a:rPr dirty="0" sz="1000" spc="65">
                          <a:latin typeface="Calibri"/>
                          <a:cs typeface="Calibri"/>
                        </a:rPr>
                        <a:t>los</a:t>
                      </a:r>
                      <a:r>
                        <a:rPr dirty="0" sz="1000" spc="215">
                          <a:latin typeface="Calibri"/>
                          <a:cs typeface="Calibri"/>
                        </a:rPr>
                        <a:t>  </a:t>
                      </a:r>
                      <a:r>
                        <a:rPr dirty="0" sz="1000" spc="100">
                          <a:latin typeface="Calibri"/>
                          <a:cs typeface="Calibri"/>
                        </a:rPr>
                        <a:t>públicos</a:t>
                      </a:r>
                      <a:r>
                        <a:rPr dirty="0" sz="1000" spc="220">
                          <a:latin typeface="Calibri"/>
                          <a:cs typeface="Calibri"/>
                        </a:rPr>
                        <a:t>  </a:t>
                      </a:r>
                      <a:r>
                        <a:rPr dirty="0" sz="1000" spc="85">
                          <a:latin typeface="Calibri"/>
                          <a:cs typeface="Calibri"/>
                        </a:rPr>
                        <a:t>de </a:t>
                      </a:r>
                      <a:r>
                        <a:rPr dirty="0" sz="1000" spc="75">
                          <a:latin typeface="Calibri"/>
                          <a:cs typeface="Calibri"/>
                        </a:rPr>
                        <a:t>interés</a:t>
                      </a:r>
                      <a:r>
                        <a:rPr dirty="0" sz="1000" spc="27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85">
                          <a:latin typeface="Calibri"/>
                          <a:cs typeface="Calibri"/>
                        </a:rPr>
                        <a:t>externos</a:t>
                      </a:r>
                      <a:r>
                        <a:rPr dirty="0" sz="1000" spc="27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90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z="1000" spc="28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70">
                          <a:latin typeface="Calibri"/>
                          <a:cs typeface="Calibri"/>
                        </a:rPr>
                        <a:t>internos.</a:t>
                      </a:r>
                      <a:r>
                        <a:rPr dirty="0" sz="1000" spc="27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35">
                          <a:latin typeface="Calibri"/>
                          <a:cs typeface="Calibri"/>
                        </a:rPr>
                        <a:t>La</a:t>
                      </a:r>
                      <a:r>
                        <a:rPr dirty="0" sz="1000" spc="27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75">
                          <a:latin typeface="Calibri"/>
                          <a:cs typeface="Calibri"/>
                        </a:rPr>
                        <a:t>política</a:t>
                      </a:r>
                      <a:r>
                        <a:rPr dirty="0" sz="1000" spc="27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10">
                          <a:latin typeface="Calibri"/>
                          <a:cs typeface="Calibri"/>
                        </a:rPr>
                        <a:t>contemplará</a:t>
                      </a:r>
                      <a:r>
                        <a:rPr dirty="0" sz="1000" spc="28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40">
                          <a:latin typeface="Calibri"/>
                          <a:cs typeface="Calibri"/>
                        </a:rPr>
                        <a:t>el </a:t>
                      </a:r>
                      <a:r>
                        <a:rPr dirty="0" sz="1000" spc="105">
                          <a:latin typeface="Calibri"/>
                          <a:cs typeface="Calibri"/>
                        </a:rPr>
                        <a:t>uso</a:t>
                      </a:r>
                      <a:r>
                        <a:rPr dirty="0" sz="1000" spc="9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14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1000" spc="1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75">
                          <a:latin typeface="Calibri"/>
                          <a:cs typeface="Calibri"/>
                        </a:rPr>
                        <a:t>las</a:t>
                      </a:r>
                      <a:r>
                        <a:rPr dirty="0" sz="1000" spc="1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90">
                          <a:latin typeface="Calibri"/>
                          <a:cs typeface="Calibri"/>
                        </a:rPr>
                        <a:t>redes</a:t>
                      </a:r>
                      <a:r>
                        <a:rPr dirty="0" sz="1000" spc="9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80">
                          <a:latin typeface="Calibri"/>
                          <a:cs typeface="Calibri"/>
                        </a:rPr>
                        <a:t>sociales</a:t>
                      </a:r>
                      <a:r>
                        <a:rPr dirty="0" sz="1000" spc="10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70">
                          <a:latin typeface="Calibri"/>
                          <a:cs typeface="Calibri"/>
                        </a:rPr>
                        <a:t>y</a:t>
                      </a:r>
                      <a:r>
                        <a:rPr dirty="0" sz="1000" spc="9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65">
                          <a:latin typeface="Calibri"/>
                          <a:cs typeface="Calibri"/>
                        </a:rPr>
                        <a:t>los</a:t>
                      </a:r>
                      <a:r>
                        <a:rPr dirty="0" sz="1000" spc="9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14">
                          <a:latin typeface="Calibri"/>
                          <a:cs typeface="Calibri"/>
                        </a:rPr>
                        <a:t>medios </a:t>
                      </a:r>
                      <a:r>
                        <a:rPr dirty="0" sz="1000" spc="80">
                          <a:latin typeface="Calibri"/>
                          <a:cs typeface="Calibri"/>
                        </a:rPr>
                        <a:t>masivos,</a:t>
                      </a:r>
                      <a:r>
                        <a:rPr dirty="0" sz="1000" spc="114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75">
                          <a:latin typeface="Calibri"/>
                          <a:cs typeface="Calibri"/>
                        </a:rPr>
                        <a:t>así</a:t>
                      </a:r>
                      <a:r>
                        <a:rPr dirty="0" sz="1000" spc="1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14">
                          <a:latin typeface="Calibri"/>
                          <a:cs typeface="Calibri"/>
                        </a:rPr>
                        <a:t>como </a:t>
                      </a:r>
                      <a:r>
                        <a:rPr dirty="0" sz="1000" spc="95">
                          <a:latin typeface="Calibri"/>
                          <a:cs typeface="Calibri"/>
                        </a:rPr>
                        <a:t>canales</a:t>
                      </a:r>
                      <a:r>
                        <a:rPr dirty="0" sz="1000" spc="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14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1000" spc="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14">
                          <a:latin typeface="Calibri"/>
                          <a:cs typeface="Calibri"/>
                        </a:rPr>
                        <a:t>comunicación</a:t>
                      </a:r>
                      <a:r>
                        <a:rPr dirty="0" sz="1000" spc="10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70">
                          <a:latin typeface="Calibri"/>
                          <a:cs typeface="Calibri"/>
                        </a:rPr>
                        <a:t>internos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39370">
                    <a:lnT w="12700">
                      <a:solidFill>
                        <a:srgbClr val="A4A4A4"/>
                      </a:solidFill>
                      <a:prstDash val="solid"/>
                    </a:lnT>
                    <a:solidFill>
                      <a:srgbClr val="A4A4A4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marL="461009" marR="640080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dirty="0" sz="1200" spc="114">
                          <a:latin typeface="Calibri"/>
                          <a:cs typeface="Calibri"/>
                        </a:rPr>
                        <a:t>Dirección</a:t>
                      </a:r>
                      <a:r>
                        <a:rPr dirty="0" sz="1200" spc="5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120">
                          <a:latin typeface="Calibri"/>
                          <a:cs typeface="Calibri"/>
                        </a:rPr>
                        <a:t>de </a:t>
                      </a:r>
                      <a:r>
                        <a:rPr dirty="0" sz="1200" spc="135">
                          <a:latin typeface="Calibri"/>
                          <a:cs typeface="Calibri"/>
                        </a:rPr>
                        <a:t>Comunicación </a:t>
                      </a:r>
                      <a:r>
                        <a:rPr dirty="0" sz="1200" spc="105">
                          <a:latin typeface="Calibri"/>
                          <a:cs typeface="Calibri"/>
                        </a:rPr>
                        <a:t>Estratégica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38735">
                    <a:lnT w="12700">
                      <a:solidFill>
                        <a:srgbClr val="A4A4A4"/>
                      </a:solidFill>
                      <a:prstDash val="solid"/>
                    </a:lnT>
                    <a:solidFill>
                      <a:srgbClr val="A4A4A4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marR="83820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dirty="0" sz="1200" spc="105">
                          <a:latin typeface="Calibri"/>
                          <a:cs typeface="Calibri"/>
                        </a:rPr>
                        <a:t>RD$7,900,000.00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38735">
                    <a:lnT w="12700">
                      <a:solidFill>
                        <a:srgbClr val="A4A4A4"/>
                      </a:solidFill>
                      <a:prstDash val="solid"/>
                    </a:lnT>
                    <a:solidFill>
                      <a:srgbClr val="A4A4A4">
                        <a:alpha val="19999"/>
                      </a:srgbClr>
                    </a:solidFill>
                  </a:tcPr>
                </a:tc>
              </a:tr>
              <a:tr h="1728470">
                <a:tc>
                  <a:txBody>
                    <a:bodyPr/>
                    <a:lstStyle/>
                    <a:p>
                      <a:pPr algn="ctr" marL="107314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dirty="0" sz="1200" spc="-25">
                          <a:latin typeface="Calibri"/>
                          <a:cs typeface="Calibri"/>
                        </a:rPr>
                        <a:t>18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38100"/>
                </a:tc>
                <a:tc>
                  <a:txBody>
                    <a:bodyPr/>
                    <a:lstStyle/>
                    <a:p>
                      <a:pPr marL="160020" marR="56515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dirty="0" sz="1200" spc="160">
                          <a:latin typeface="Calibri"/>
                          <a:cs typeface="Calibri"/>
                        </a:rPr>
                        <a:t>Agenda</a:t>
                      </a:r>
                      <a:r>
                        <a:rPr dirty="0" sz="1200" spc="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150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1200" spc="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110">
                          <a:latin typeface="Calibri"/>
                          <a:cs typeface="Calibri"/>
                        </a:rPr>
                        <a:t>Participación</a:t>
                      </a:r>
                      <a:r>
                        <a:rPr dirty="0" sz="1200" spc="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100">
                          <a:latin typeface="Calibri"/>
                          <a:cs typeface="Calibri"/>
                        </a:rPr>
                        <a:t>Social</a:t>
                      </a:r>
                      <a:r>
                        <a:rPr dirty="0" sz="1200" spc="6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85">
                          <a:latin typeface="Calibri"/>
                          <a:cs typeface="Calibri"/>
                        </a:rPr>
                        <a:t>del </a:t>
                      </a:r>
                      <a:r>
                        <a:rPr dirty="0" sz="1200" spc="135">
                          <a:latin typeface="Calibri"/>
                          <a:cs typeface="Calibri"/>
                        </a:rPr>
                        <a:t>Poder</a:t>
                      </a:r>
                      <a:r>
                        <a:rPr dirty="0" sz="1200" spc="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114">
                          <a:latin typeface="Calibri"/>
                          <a:cs typeface="Calibri"/>
                        </a:rPr>
                        <a:t>Judicial</a:t>
                      </a:r>
                      <a:r>
                        <a:rPr dirty="0" sz="1200" spc="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114">
                          <a:latin typeface="Calibri"/>
                          <a:cs typeface="Calibri"/>
                        </a:rPr>
                        <a:t>Nacional</a:t>
                      </a:r>
                      <a:r>
                        <a:rPr dirty="0" sz="1200" spc="7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110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z="1200" spc="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95">
                          <a:latin typeface="Calibri"/>
                          <a:cs typeface="Calibri"/>
                        </a:rPr>
                        <a:t>Internacional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19050"/>
                </a:tc>
                <a:tc>
                  <a:txBody>
                    <a:bodyPr/>
                    <a:lstStyle/>
                    <a:p>
                      <a:pPr algn="just" marL="64135" marR="59690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dirty="0" sz="1000" spc="100">
                          <a:latin typeface="Calibri"/>
                          <a:cs typeface="Calibri"/>
                        </a:rPr>
                        <a:t>Este</a:t>
                      </a:r>
                      <a:r>
                        <a:rPr dirty="0" sz="1000" spc="26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90">
                          <a:latin typeface="Calibri"/>
                          <a:cs typeface="Calibri"/>
                        </a:rPr>
                        <a:t>proyecto</a:t>
                      </a:r>
                      <a:r>
                        <a:rPr dirty="0" sz="1000" spc="27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14">
                          <a:latin typeface="Calibri"/>
                          <a:cs typeface="Calibri"/>
                        </a:rPr>
                        <a:t>busca</a:t>
                      </a:r>
                      <a:r>
                        <a:rPr dirty="0" sz="1000" spc="26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70">
                          <a:latin typeface="Calibri"/>
                          <a:cs typeface="Calibri"/>
                        </a:rPr>
                        <a:t>fortalecer</a:t>
                      </a:r>
                      <a:r>
                        <a:rPr dirty="0" sz="1000" spc="28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70">
                          <a:latin typeface="Calibri"/>
                          <a:cs typeface="Calibri"/>
                        </a:rPr>
                        <a:t>la</a:t>
                      </a:r>
                      <a:r>
                        <a:rPr dirty="0" sz="1000" spc="26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95">
                          <a:latin typeface="Calibri"/>
                          <a:cs typeface="Calibri"/>
                        </a:rPr>
                        <a:t>integración</a:t>
                      </a:r>
                      <a:r>
                        <a:rPr dirty="0" sz="1000" spc="28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85">
                          <a:latin typeface="Calibri"/>
                          <a:cs typeface="Calibri"/>
                        </a:rPr>
                        <a:t>del</a:t>
                      </a:r>
                      <a:r>
                        <a:rPr dirty="0" sz="1000" spc="26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00">
                          <a:latin typeface="Calibri"/>
                          <a:cs typeface="Calibri"/>
                        </a:rPr>
                        <a:t>Poder </a:t>
                      </a:r>
                      <a:r>
                        <a:rPr dirty="0" sz="1000" spc="95">
                          <a:latin typeface="Calibri"/>
                          <a:cs typeface="Calibri"/>
                        </a:rPr>
                        <a:t>Judicial</a:t>
                      </a:r>
                      <a:r>
                        <a:rPr dirty="0" sz="1000" spc="38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14">
                          <a:latin typeface="Calibri"/>
                          <a:cs typeface="Calibri"/>
                        </a:rPr>
                        <a:t>dominicano</a:t>
                      </a:r>
                      <a:r>
                        <a:rPr dirty="0" sz="1000" spc="37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20">
                          <a:latin typeface="Calibri"/>
                          <a:cs typeface="Calibri"/>
                        </a:rPr>
                        <a:t>en</a:t>
                      </a:r>
                      <a:r>
                        <a:rPr dirty="0" sz="1000" spc="37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60">
                          <a:latin typeface="Calibri"/>
                          <a:cs typeface="Calibri"/>
                        </a:rPr>
                        <a:t>el</a:t>
                      </a:r>
                      <a:r>
                        <a:rPr dirty="0" sz="1000" spc="37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90">
                          <a:latin typeface="Calibri"/>
                          <a:cs typeface="Calibri"/>
                        </a:rPr>
                        <a:t>escenario</a:t>
                      </a:r>
                      <a:r>
                        <a:rPr dirty="0" sz="1000" spc="38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80">
                          <a:latin typeface="Calibri"/>
                          <a:cs typeface="Calibri"/>
                        </a:rPr>
                        <a:t>global,</a:t>
                      </a:r>
                      <a:r>
                        <a:rPr dirty="0" sz="1000" spc="38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90">
                          <a:latin typeface="Calibri"/>
                          <a:cs typeface="Calibri"/>
                        </a:rPr>
                        <a:t>regional</a:t>
                      </a:r>
                      <a:r>
                        <a:rPr dirty="0" sz="1000" spc="38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20">
                          <a:latin typeface="Calibri"/>
                          <a:cs typeface="Calibri"/>
                        </a:rPr>
                        <a:t>y </a:t>
                      </a:r>
                      <a:r>
                        <a:rPr dirty="0" sz="1000" spc="80">
                          <a:latin typeface="Calibri"/>
                          <a:cs typeface="Calibri"/>
                        </a:rPr>
                        <a:t>nacional,</a:t>
                      </a:r>
                      <a:r>
                        <a:rPr dirty="0" sz="1000" spc="455">
                          <a:latin typeface="Calibri"/>
                          <a:cs typeface="Calibri"/>
                        </a:rPr>
                        <a:t>  </a:t>
                      </a:r>
                      <a:r>
                        <a:rPr dirty="0" sz="1000" spc="100">
                          <a:latin typeface="Calibri"/>
                          <a:cs typeface="Calibri"/>
                        </a:rPr>
                        <a:t>para</a:t>
                      </a:r>
                      <a:r>
                        <a:rPr dirty="0" sz="1000" spc="455">
                          <a:latin typeface="Calibri"/>
                          <a:cs typeface="Calibri"/>
                        </a:rPr>
                        <a:t>  </a:t>
                      </a:r>
                      <a:r>
                        <a:rPr dirty="0" sz="1000" spc="95">
                          <a:latin typeface="Calibri"/>
                          <a:cs typeface="Calibri"/>
                        </a:rPr>
                        <a:t>potenciar</a:t>
                      </a:r>
                      <a:r>
                        <a:rPr dirty="0" sz="1000" spc="455">
                          <a:latin typeface="Calibri"/>
                          <a:cs typeface="Calibri"/>
                        </a:rPr>
                        <a:t>  </a:t>
                      </a:r>
                      <a:r>
                        <a:rPr dirty="0" sz="1000" spc="110">
                          <a:latin typeface="Calibri"/>
                          <a:cs typeface="Calibri"/>
                        </a:rPr>
                        <a:t>su</a:t>
                      </a:r>
                      <a:r>
                        <a:rPr dirty="0" sz="1000" spc="459">
                          <a:latin typeface="Calibri"/>
                          <a:cs typeface="Calibri"/>
                        </a:rPr>
                        <a:t>  </a:t>
                      </a:r>
                      <a:r>
                        <a:rPr dirty="0" sz="1000" spc="80">
                          <a:latin typeface="Calibri"/>
                          <a:cs typeface="Calibri"/>
                        </a:rPr>
                        <a:t>institucionalidad,</a:t>
                      </a:r>
                      <a:r>
                        <a:rPr dirty="0" sz="1000" spc="459">
                          <a:latin typeface="Calibri"/>
                          <a:cs typeface="Calibri"/>
                        </a:rPr>
                        <a:t>  </a:t>
                      </a:r>
                      <a:r>
                        <a:rPr dirty="0" sz="1000" spc="60">
                          <a:latin typeface="Calibri"/>
                          <a:cs typeface="Calibri"/>
                        </a:rPr>
                        <a:t>la </a:t>
                      </a:r>
                      <a:r>
                        <a:rPr dirty="0" sz="1000" spc="100">
                          <a:latin typeface="Calibri"/>
                          <a:cs typeface="Calibri"/>
                        </a:rPr>
                        <a:t>cooperación</a:t>
                      </a:r>
                      <a:r>
                        <a:rPr dirty="0" sz="1000" spc="270">
                          <a:latin typeface="Calibri"/>
                          <a:cs typeface="Calibri"/>
                        </a:rPr>
                        <a:t>   </a:t>
                      </a:r>
                      <a:r>
                        <a:rPr dirty="0" sz="1000" spc="70">
                          <a:latin typeface="Calibri"/>
                          <a:cs typeface="Calibri"/>
                        </a:rPr>
                        <a:t>y</a:t>
                      </a:r>
                      <a:r>
                        <a:rPr dirty="0" sz="1000" spc="275">
                          <a:latin typeface="Calibri"/>
                          <a:cs typeface="Calibri"/>
                        </a:rPr>
                        <a:t>   </a:t>
                      </a:r>
                      <a:r>
                        <a:rPr dirty="0" sz="1000" spc="75">
                          <a:latin typeface="Calibri"/>
                          <a:cs typeface="Calibri"/>
                        </a:rPr>
                        <a:t>la</a:t>
                      </a:r>
                      <a:r>
                        <a:rPr dirty="0" sz="1000" spc="275">
                          <a:latin typeface="Calibri"/>
                          <a:cs typeface="Calibri"/>
                        </a:rPr>
                        <a:t>   </a:t>
                      </a:r>
                      <a:r>
                        <a:rPr dirty="0" sz="1000" spc="114">
                          <a:latin typeface="Calibri"/>
                          <a:cs typeface="Calibri"/>
                        </a:rPr>
                        <a:t>implementación</a:t>
                      </a:r>
                      <a:r>
                        <a:rPr dirty="0" sz="1000" spc="275">
                          <a:latin typeface="Calibri"/>
                          <a:cs typeface="Calibri"/>
                        </a:rPr>
                        <a:t>   </a:t>
                      </a:r>
                      <a:r>
                        <a:rPr dirty="0" sz="1000" spc="114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1000" spc="275">
                          <a:latin typeface="Calibri"/>
                          <a:cs typeface="Calibri"/>
                        </a:rPr>
                        <a:t>   </a:t>
                      </a:r>
                      <a:r>
                        <a:rPr dirty="0" sz="1000" spc="65">
                          <a:latin typeface="Calibri"/>
                          <a:cs typeface="Calibri"/>
                        </a:rPr>
                        <a:t>políticas </a:t>
                      </a:r>
                      <a:r>
                        <a:rPr dirty="0" sz="1000" spc="90">
                          <a:latin typeface="Calibri"/>
                          <a:cs typeface="Calibri"/>
                        </a:rPr>
                        <a:t>integracionistas</a:t>
                      </a:r>
                      <a:r>
                        <a:rPr dirty="0" sz="1000" spc="17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80">
                          <a:latin typeface="Calibri"/>
                          <a:cs typeface="Calibri"/>
                        </a:rPr>
                        <a:t>regionales.</a:t>
                      </a:r>
                      <a:r>
                        <a:rPr dirty="0" sz="1000" spc="16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05">
                          <a:latin typeface="Calibri"/>
                          <a:cs typeface="Calibri"/>
                        </a:rPr>
                        <a:t>Esta</a:t>
                      </a:r>
                      <a:r>
                        <a:rPr dirty="0" sz="1000" spc="16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30">
                          <a:latin typeface="Calibri"/>
                          <a:cs typeface="Calibri"/>
                        </a:rPr>
                        <a:t>agenda</a:t>
                      </a:r>
                      <a:r>
                        <a:rPr dirty="0" sz="1000" spc="17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75">
                          <a:latin typeface="Calibri"/>
                          <a:cs typeface="Calibri"/>
                        </a:rPr>
                        <a:t>social</a:t>
                      </a:r>
                      <a:r>
                        <a:rPr dirty="0" sz="1000" spc="17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80">
                          <a:latin typeface="Calibri"/>
                          <a:cs typeface="Calibri"/>
                        </a:rPr>
                        <a:t>inicia</a:t>
                      </a:r>
                      <a:r>
                        <a:rPr dirty="0" sz="1000" spc="15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95">
                          <a:latin typeface="Calibri"/>
                          <a:cs typeface="Calibri"/>
                        </a:rPr>
                        <a:t>con </a:t>
                      </a:r>
                      <a:r>
                        <a:rPr dirty="0" sz="1000" spc="70">
                          <a:latin typeface="Calibri"/>
                          <a:cs typeface="Calibri"/>
                        </a:rPr>
                        <a:t>la</a:t>
                      </a:r>
                      <a:r>
                        <a:rPr dirty="0" sz="1000" spc="16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95">
                          <a:latin typeface="Calibri"/>
                          <a:cs typeface="Calibri"/>
                        </a:rPr>
                        <a:t>Conferencia</a:t>
                      </a:r>
                      <a:r>
                        <a:rPr dirty="0" sz="1000" spc="17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85">
                          <a:latin typeface="Calibri"/>
                          <a:cs typeface="Calibri"/>
                        </a:rPr>
                        <a:t>del</a:t>
                      </a:r>
                      <a:r>
                        <a:rPr dirty="0" sz="1000" spc="16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14">
                          <a:latin typeface="Calibri"/>
                          <a:cs typeface="Calibri"/>
                        </a:rPr>
                        <a:t>Poder</a:t>
                      </a:r>
                      <a:r>
                        <a:rPr dirty="0" sz="1000" spc="16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95">
                          <a:latin typeface="Calibri"/>
                          <a:cs typeface="Calibri"/>
                        </a:rPr>
                        <a:t>Judicial</a:t>
                      </a:r>
                      <a:r>
                        <a:rPr dirty="0" sz="1000" spc="17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00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1000" spc="16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75">
                          <a:latin typeface="Calibri"/>
                          <a:cs typeface="Calibri"/>
                        </a:rPr>
                        <a:t>nivel</a:t>
                      </a:r>
                      <a:r>
                        <a:rPr dirty="0" sz="1000" spc="16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75">
                          <a:latin typeface="Calibri"/>
                          <a:cs typeface="Calibri"/>
                        </a:rPr>
                        <a:t>local</a:t>
                      </a:r>
                      <a:r>
                        <a:rPr dirty="0" sz="1000" spc="16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70">
                          <a:latin typeface="Calibri"/>
                          <a:cs typeface="Calibri"/>
                        </a:rPr>
                        <a:t>y</a:t>
                      </a:r>
                      <a:r>
                        <a:rPr dirty="0" sz="1000" spc="16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95">
                          <a:latin typeface="Calibri"/>
                          <a:cs typeface="Calibri"/>
                        </a:rPr>
                        <a:t>continúa </a:t>
                      </a:r>
                      <a:r>
                        <a:rPr dirty="0" sz="1000" spc="114">
                          <a:latin typeface="Calibri"/>
                          <a:cs typeface="Calibri"/>
                        </a:rPr>
                        <a:t>con</a:t>
                      </a:r>
                      <a:r>
                        <a:rPr dirty="0" sz="1000" spc="254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75">
                          <a:latin typeface="Calibri"/>
                          <a:cs typeface="Calibri"/>
                        </a:rPr>
                        <a:t>la</a:t>
                      </a:r>
                      <a:r>
                        <a:rPr dirty="0" sz="1000" spc="229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20">
                          <a:latin typeface="Calibri"/>
                          <a:cs typeface="Calibri"/>
                        </a:rPr>
                        <a:t>Reunión</a:t>
                      </a:r>
                      <a:r>
                        <a:rPr dirty="0" sz="1000" spc="26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85">
                          <a:latin typeface="Calibri"/>
                          <a:cs typeface="Calibri"/>
                        </a:rPr>
                        <a:t>del</a:t>
                      </a:r>
                      <a:r>
                        <a:rPr dirty="0" sz="1000" spc="26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00">
                          <a:latin typeface="Calibri"/>
                          <a:cs typeface="Calibri"/>
                        </a:rPr>
                        <a:t>Consejo</a:t>
                      </a:r>
                      <a:r>
                        <a:rPr dirty="0" sz="1000" spc="2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95">
                          <a:latin typeface="Calibri"/>
                          <a:cs typeface="Calibri"/>
                        </a:rPr>
                        <a:t>Judicial</a:t>
                      </a:r>
                      <a:r>
                        <a:rPr dirty="0" sz="1000" spc="26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05">
                          <a:latin typeface="Calibri"/>
                          <a:cs typeface="Calibri"/>
                        </a:rPr>
                        <a:t>Centroamericano</a:t>
                      </a:r>
                      <a:r>
                        <a:rPr dirty="0" sz="1000" spc="2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20">
                          <a:latin typeface="Calibri"/>
                          <a:cs typeface="Calibri"/>
                        </a:rPr>
                        <a:t>y </a:t>
                      </a:r>
                      <a:r>
                        <a:rPr dirty="0" sz="1000" spc="85">
                          <a:latin typeface="Calibri"/>
                          <a:cs typeface="Calibri"/>
                        </a:rPr>
                        <a:t>del</a:t>
                      </a:r>
                      <a:r>
                        <a:rPr dirty="0" sz="1000" spc="16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95">
                          <a:latin typeface="Calibri"/>
                          <a:cs typeface="Calibri"/>
                        </a:rPr>
                        <a:t>Caribe</a:t>
                      </a:r>
                      <a:r>
                        <a:rPr dirty="0" sz="1000" spc="16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70">
                          <a:latin typeface="Calibri"/>
                          <a:cs typeface="Calibri"/>
                        </a:rPr>
                        <a:t>y</a:t>
                      </a:r>
                      <a:r>
                        <a:rPr dirty="0" sz="1000" spc="16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75">
                          <a:latin typeface="Calibri"/>
                          <a:cs typeface="Calibri"/>
                        </a:rPr>
                        <a:t>la</a:t>
                      </a:r>
                      <a:r>
                        <a:rPr dirty="0" sz="1000" spc="15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40">
                          <a:latin typeface="Calibri"/>
                          <a:cs typeface="Calibri"/>
                        </a:rPr>
                        <a:t>Cumbre</a:t>
                      </a:r>
                      <a:r>
                        <a:rPr dirty="0" sz="1000" spc="18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95">
                          <a:latin typeface="Calibri"/>
                          <a:cs typeface="Calibri"/>
                        </a:rPr>
                        <a:t>Judicial</a:t>
                      </a:r>
                      <a:r>
                        <a:rPr dirty="0" sz="1000" spc="17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90">
                          <a:latin typeface="Calibri"/>
                          <a:cs typeface="Calibri"/>
                        </a:rPr>
                        <a:t>Iberoamericana.</a:t>
                      </a:r>
                      <a:r>
                        <a:rPr dirty="0" sz="1000" spc="16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90">
                          <a:latin typeface="Calibri"/>
                          <a:cs typeface="Calibri"/>
                        </a:rPr>
                        <a:t>Eventos </a:t>
                      </a:r>
                      <a:r>
                        <a:rPr dirty="0" sz="1000" spc="85">
                          <a:latin typeface="Calibri"/>
                          <a:cs typeface="Calibri"/>
                        </a:rPr>
                        <a:t>que,</a:t>
                      </a:r>
                      <a:r>
                        <a:rPr dirty="0" sz="1000" spc="400">
                          <a:latin typeface="Calibri"/>
                          <a:cs typeface="Calibri"/>
                        </a:rPr>
                        <a:t>  </a:t>
                      </a:r>
                      <a:r>
                        <a:rPr dirty="0" sz="1000" spc="95">
                          <a:latin typeface="Calibri"/>
                          <a:cs typeface="Calibri"/>
                        </a:rPr>
                        <a:t>adicionalmente,</a:t>
                      </a:r>
                      <a:r>
                        <a:rPr dirty="0" sz="1000" spc="405">
                          <a:latin typeface="Calibri"/>
                          <a:cs typeface="Calibri"/>
                        </a:rPr>
                        <a:t>  </a:t>
                      </a:r>
                      <a:r>
                        <a:rPr dirty="0" sz="1000" spc="105">
                          <a:latin typeface="Calibri"/>
                          <a:cs typeface="Calibri"/>
                        </a:rPr>
                        <a:t>permiten</a:t>
                      </a:r>
                      <a:r>
                        <a:rPr dirty="0" sz="1000" spc="409">
                          <a:latin typeface="Calibri"/>
                          <a:cs typeface="Calibri"/>
                        </a:rPr>
                        <a:t>  </a:t>
                      </a:r>
                      <a:r>
                        <a:rPr dirty="0" sz="1000" spc="65">
                          <a:latin typeface="Calibri"/>
                          <a:cs typeface="Calibri"/>
                        </a:rPr>
                        <a:t>al</a:t>
                      </a:r>
                      <a:r>
                        <a:rPr dirty="0" sz="1000" spc="405">
                          <a:latin typeface="Calibri"/>
                          <a:cs typeface="Calibri"/>
                        </a:rPr>
                        <a:t>  </a:t>
                      </a:r>
                      <a:r>
                        <a:rPr dirty="0" sz="1000" spc="110">
                          <a:latin typeface="Calibri"/>
                          <a:cs typeface="Calibri"/>
                        </a:rPr>
                        <a:t>Poder</a:t>
                      </a:r>
                      <a:r>
                        <a:rPr dirty="0" sz="1000" spc="405">
                          <a:latin typeface="Calibri"/>
                          <a:cs typeface="Calibri"/>
                        </a:rPr>
                        <a:t>  </a:t>
                      </a:r>
                      <a:r>
                        <a:rPr dirty="0" sz="1000" spc="85">
                          <a:latin typeface="Calibri"/>
                          <a:cs typeface="Calibri"/>
                        </a:rPr>
                        <a:t>Judicial </a:t>
                      </a:r>
                      <a:r>
                        <a:rPr dirty="0" sz="1000" spc="100">
                          <a:latin typeface="Calibri"/>
                          <a:cs typeface="Calibri"/>
                        </a:rPr>
                        <a:t>compartir</a:t>
                      </a:r>
                      <a:r>
                        <a:rPr dirty="0" sz="1000" spc="2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90">
                          <a:latin typeface="Calibri"/>
                          <a:cs typeface="Calibri"/>
                        </a:rPr>
                        <a:t>experiencias</a:t>
                      </a:r>
                      <a:r>
                        <a:rPr dirty="0" sz="1000" spc="2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20">
                          <a:latin typeface="Calibri"/>
                          <a:cs typeface="Calibri"/>
                        </a:rPr>
                        <a:t>que</a:t>
                      </a:r>
                      <a:r>
                        <a:rPr dirty="0" sz="1000" spc="2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80">
                          <a:latin typeface="Calibri"/>
                          <a:cs typeface="Calibri"/>
                        </a:rPr>
                        <a:t>fortalecen</a:t>
                      </a:r>
                      <a:r>
                        <a:rPr dirty="0" sz="1000" spc="2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75">
                          <a:latin typeface="Calibri"/>
                          <a:cs typeface="Calibri"/>
                        </a:rPr>
                        <a:t>la</a:t>
                      </a:r>
                      <a:r>
                        <a:rPr dirty="0" sz="1000" spc="2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00">
                          <a:latin typeface="Calibri"/>
                          <a:cs typeface="Calibri"/>
                        </a:rPr>
                        <a:t>independencia </a:t>
                      </a:r>
                      <a:r>
                        <a:rPr dirty="0" sz="1000" spc="80">
                          <a:latin typeface="Calibri"/>
                          <a:cs typeface="Calibri"/>
                        </a:rPr>
                        <a:t>judicial</a:t>
                      </a:r>
                      <a:r>
                        <a:rPr dirty="0" sz="1000" spc="70">
                          <a:latin typeface="Calibri"/>
                          <a:cs typeface="Calibri"/>
                        </a:rPr>
                        <a:t> y</a:t>
                      </a:r>
                      <a:r>
                        <a:rPr dirty="0" sz="1000" spc="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95">
                          <a:latin typeface="Calibri"/>
                          <a:cs typeface="Calibri"/>
                        </a:rPr>
                        <a:t>contribuyen</a:t>
                      </a:r>
                      <a:r>
                        <a:rPr dirty="0" sz="1000" spc="8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65">
                          <a:latin typeface="Calibri"/>
                          <a:cs typeface="Calibri"/>
                        </a:rPr>
                        <a:t>al </a:t>
                      </a:r>
                      <a:r>
                        <a:rPr dirty="0" sz="1000" spc="70">
                          <a:latin typeface="Calibri"/>
                          <a:cs typeface="Calibri"/>
                        </a:rPr>
                        <a:t>desarrollo</a:t>
                      </a:r>
                      <a:r>
                        <a:rPr dirty="0" sz="1000" spc="85">
                          <a:latin typeface="Calibri"/>
                          <a:cs typeface="Calibri"/>
                        </a:rPr>
                        <a:t> del</a:t>
                      </a:r>
                      <a:r>
                        <a:rPr dirty="0" sz="1000" spc="5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05">
                          <a:latin typeface="Calibri"/>
                          <a:cs typeface="Calibri"/>
                        </a:rPr>
                        <a:t>Estado</a:t>
                      </a:r>
                      <a:r>
                        <a:rPr dirty="0" sz="1000" spc="8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14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1000" spc="5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80">
                          <a:latin typeface="Calibri"/>
                          <a:cs typeface="Calibri"/>
                        </a:rPr>
                        <a:t>Derecho.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20320"/>
                </a:tc>
                <a:tc>
                  <a:txBody>
                    <a:bodyPr/>
                    <a:lstStyle/>
                    <a:p>
                      <a:pPr marL="725805" marR="516890" indent="-387985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dirty="0" sz="1200" spc="114">
                          <a:latin typeface="Calibri"/>
                          <a:cs typeface="Calibri"/>
                        </a:rPr>
                        <a:t>Dirección</a:t>
                      </a:r>
                      <a:r>
                        <a:rPr dirty="0" sz="1200" spc="5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95">
                          <a:latin typeface="Calibri"/>
                          <a:cs typeface="Calibri"/>
                        </a:rPr>
                        <a:t>General </a:t>
                      </a:r>
                      <a:r>
                        <a:rPr dirty="0" sz="1200" spc="105">
                          <a:latin typeface="Calibri"/>
                          <a:cs typeface="Calibri"/>
                        </a:rPr>
                        <a:t>Técnica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19050"/>
                </a:tc>
                <a:tc>
                  <a:txBody>
                    <a:bodyPr/>
                    <a:lstStyle/>
                    <a:p>
                      <a:pPr algn="r" marR="43815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dirty="0" sz="1200" spc="105">
                          <a:latin typeface="Calibri"/>
                          <a:cs typeface="Calibri"/>
                        </a:rPr>
                        <a:t>RD$25,000,000.00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19050"/>
                </a:tc>
              </a:tr>
              <a:tr h="1880870">
                <a:tc>
                  <a:txBody>
                    <a:bodyPr/>
                    <a:lstStyle/>
                    <a:p>
                      <a:pPr algn="ctr" marL="106045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dirty="0" sz="1200" spc="-25">
                          <a:latin typeface="Calibri"/>
                          <a:cs typeface="Calibri"/>
                        </a:rPr>
                        <a:t>19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38735"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A4A4A4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60020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dirty="0" sz="1200" spc="105">
                          <a:latin typeface="Calibri"/>
                          <a:cs typeface="Calibri"/>
                        </a:rPr>
                        <a:t>Planificación</a:t>
                      </a:r>
                      <a:r>
                        <a:rPr dirty="0" sz="1200" spc="7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114">
                          <a:latin typeface="Calibri"/>
                          <a:cs typeface="Calibri"/>
                        </a:rPr>
                        <a:t>Estratégica</a:t>
                      </a:r>
                      <a:r>
                        <a:rPr dirty="0" sz="1200" spc="6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125">
                          <a:latin typeface="Calibri"/>
                          <a:cs typeface="Calibri"/>
                        </a:rPr>
                        <a:t>Decenal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19050"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A4A4A4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just" marL="64135" marR="59690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dirty="0" sz="1000" spc="95">
                          <a:latin typeface="Calibri"/>
                          <a:cs typeface="Calibri"/>
                        </a:rPr>
                        <a:t>Establecer</a:t>
                      </a:r>
                      <a:r>
                        <a:rPr dirty="0" sz="1000" spc="26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30">
                          <a:latin typeface="Calibri"/>
                          <a:cs typeface="Calibri"/>
                        </a:rPr>
                        <a:t>una</a:t>
                      </a:r>
                      <a:r>
                        <a:rPr dirty="0" sz="1000" spc="2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90">
                          <a:latin typeface="Calibri"/>
                          <a:cs typeface="Calibri"/>
                        </a:rPr>
                        <a:t>hoja</a:t>
                      </a:r>
                      <a:r>
                        <a:rPr dirty="0" sz="1000" spc="26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14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1000" spc="254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90">
                          <a:latin typeface="Calibri"/>
                          <a:cs typeface="Calibri"/>
                        </a:rPr>
                        <a:t>ruta</a:t>
                      </a:r>
                      <a:r>
                        <a:rPr dirty="0" sz="1000" spc="2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85">
                          <a:latin typeface="Calibri"/>
                          <a:cs typeface="Calibri"/>
                        </a:rPr>
                        <a:t>clara</a:t>
                      </a:r>
                      <a:r>
                        <a:rPr dirty="0" sz="1000" spc="2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70">
                          <a:latin typeface="Calibri"/>
                          <a:cs typeface="Calibri"/>
                        </a:rPr>
                        <a:t>y</a:t>
                      </a:r>
                      <a:r>
                        <a:rPr dirty="0" sz="1000" spc="26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85">
                          <a:latin typeface="Calibri"/>
                          <a:cs typeface="Calibri"/>
                        </a:rPr>
                        <a:t>orientadora</a:t>
                      </a:r>
                      <a:r>
                        <a:rPr dirty="0" sz="1000" spc="2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05">
                          <a:latin typeface="Calibri"/>
                          <a:cs typeface="Calibri"/>
                        </a:rPr>
                        <a:t>para</a:t>
                      </a:r>
                      <a:r>
                        <a:rPr dirty="0" sz="1000" spc="2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40">
                          <a:latin typeface="Calibri"/>
                          <a:cs typeface="Calibri"/>
                        </a:rPr>
                        <a:t>el </a:t>
                      </a:r>
                      <a:r>
                        <a:rPr dirty="0" sz="1000" spc="75">
                          <a:latin typeface="Calibri"/>
                          <a:cs typeface="Calibri"/>
                        </a:rPr>
                        <a:t>desarrollo</a:t>
                      </a:r>
                      <a:r>
                        <a:rPr dirty="0" sz="1000" spc="170">
                          <a:latin typeface="Calibri"/>
                          <a:cs typeface="Calibri"/>
                        </a:rPr>
                        <a:t>  </a:t>
                      </a:r>
                      <a:r>
                        <a:rPr dirty="0" sz="1000" spc="70">
                          <a:latin typeface="Calibri"/>
                          <a:cs typeface="Calibri"/>
                        </a:rPr>
                        <a:t>y</a:t>
                      </a:r>
                      <a:r>
                        <a:rPr dirty="0" sz="1000" spc="170">
                          <a:latin typeface="Calibri"/>
                          <a:cs typeface="Calibri"/>
                        </a:rPr>
                        <a:t>  </a:t>
                      </a:r>
                      <a:r>
                        <a:rPr dirty="0" sz="1000" spc="75">
                          <a:latin typeface="Calibri"/>
                          <a:cs typeface="Calibri"/>
                        </a:rPr>
                        <a:t>la</a:t>
                      </a:r>
                      <a:r>
                        <a:rPr dirty="0" sz="1000" spc="170">
                          <a:latin typeface="Calibri"/>
                          <a:cs typeface="Calibri"/>
                        </a:rPr>
                        <a:t>  </a:t>
                      </a:r>
                      <a:r>
                        <a:rPr dirty="0" sz="1000" spc="105">
                          <a:latin typeface="Calibri"/>
                          <a:cs typeface="Calibri"/>
                        </a:rPr>
                        <a:t>mejora</a:t>
                      </a:r>
                      <a:r>
                        <a:rPr dirty="0" sz="1000" spc="170">
                          <a:latin typeface="Calibri"/>
                          <a:cs typeface="Calibri"/>
                        </a:rPr>
                        <a:t>  </a:t>
                      </a:r>
                      <a:r>
                        <a:rPr dirty="0" sz="1000" spc="105">
                          <a:latin typeface="Calibri"/>
                          <a:cs typeface="Calibri"/>
                        </a:rPr>
                        <a:t>continua</a:t>
                      </a:r>
                      <a:r>
                        <a:rPr dirty="0" sz="1000" spc="175">
                          <a:latin typeface="Calibri"/>
                          <a:cs typeface="Calibri"/>
                        </a:rPr>
                        <a:t>  </a:t>
                      </a:r>
                      <a:r>
                        <a:rPr dirty="0" sz="1000" spc="85">
                          <a:latin typeface="Calibri"/>
                          <a:cs typeface="Calibri"/>
                        </a:rPr>
                        <a:t>del</a:t>
                      </a:r>
                      <a:r>
                        <a:rPr dirty="0" sz="1000" spc="170">
                          <a:latin typeface="Calibri"/>
                          <a:cs typeface="Calibri"/>
                        </a:rPr>
                        <a:t>  </a:t>
                      </a:r>
                      <a:r>
                        <a:rPr dirty="0" sz="1000" spc="100">
                          <a:latin typeface="Calibri"/>
                          <a:cs typeface="Calibri"/>
                        </a:rPr>
                        <a:t>sistema</a:t>
                      </a:r>
                      <a:r>
                        <a:rPr dirty="0" sz="1000" spc="170">
                          <a:latin typeface="Calibri"/>
                          <a:cs typeface="Calibri"/>
                        </a:rPr>
                        <a:t>  </a:t>
                      </a:r>
                      <a:r>
                        <a:rPr dirty="0" sz="1000" spc="70">
                          <a:latin typeface="Calibri"/>
                          <a:cs typeface="Calibri"/>
                        </a:rPr>
                        <a:t>judicial </a:t>
                      </a:r>
                      <a:r>
                        <a:rPr dirty="0" sz="1000" spc="100">
                          <a:latin typeface="Calibri"/>
                          <a:cs typeface="Calibri"/>
                        </a:rPr>
                        <a:t>durante</a:t>
                      </a:r>
                      <a:r>
                        <a:rPr dirty="0" sz="1000" spc="2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65">
                          <a:latin typeface="Calibri"/>
                          <a:cs typeface="Calibri"/>
                        </a:rPr>
                        <a:t>los</a:t>
                      </a:r>
                      <a:r>
                        <a:rPr dirty="0" sz="1000" spc="2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00">
                          <a:latin typeface="Calibri"/>
                          <a:cs typeface="Calibri"/>
                        </a:rPr>
                        <a:t>próximos</a:t>
                      </a:r>
                      <a:r>
                        <a:rPr dirty="0" sz="1000" spc="2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95">
                          <a:latin typeface="Calibri"/>
                          <a:cs typeface="Calibri"/>
                        </a:rPr>
                        <a:t>diez</a:t>
                      </a:r>
                      <a:r>
                        <a:rPr dirty="0" sz="1000" spc="2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70">
                          <a:latin typeface="Calibri"/>
                          <a:cs typeface="Calibri"/>
                        </a:rPr>
                        <a:t>años.</a:t>
                      </a:r>
                      <a:r>
                        <a:rPr dirty="0" sz="1000" spc="2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00">
                          <a:latin typeface="Calibri"/>
                          <a:cs typeface="Calibri"/>
                        </a:rPr>
                        <a:t>Este</a:t>
                      </a:r>
                      <a:r>
                        <a:rPr dirty="0" sz="1000" spc="2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05">
                          <a:latin typeface="Calibri"/>
                          <a:cs typeface="Calibri"/>
                        </a:rPr>
                        <a:t>plan</a:t>
                      </a:r>
                      <a:r>
                        <a:rPr dirty="0" sz="1000" spc="2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20">
                          <a:latin typeface="Calibri"/>
                          <a:cs typeface="Calibri"/>
                        </a:rPr>
                        <a:t>busca</a:t>
                      </a:r>
                      <a:r>
                        <a:rPr dirty="0" sz="1000" spc="2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60">
                          <a:latin typeface="Calibri"/>
                          <a:cs typeface="Calibri"/>
                        </a:rPr>
                        <a:t>definir </a:t>
                      </a:r>
                      <a:r>
                        <a:rPr dirty="0" sz="1000" spc="65">
                          <a:latin typeface="Calibri"/>
                          <a:cs typeface="Calibri"/>
                        </a:rPr>
                        <a:t>los</a:t>
                      </a:r>
                      <a:r>
                        <a:rPr dirty="0" sz="1000" spc="215">
                          <a:latin typeface="Calibri"/>
                          <a:cs typeface="Calibri"/>
                        </a:rPr>
                        <a:t>  </a:t>
                      </a:r>
                      <a:r>
                        <a:rPr dirty="0" sz="1000" spc="75">
                          <a:latin typeface="Calibri"/>
                          <a:cs typeface="Calibri"/>
                        </a:rPr>
                        <a:t>objetivos</a:t>
                      </a:r>
                      <a:r>
                        <a:rPr dirty="0" sz="1000" spc="210">
                          <a:latin typeface="Calibri"/>
                          <a:cs typeface="Calibri"/>
                        </a:rPr>
                        <a:t>  </a:t>
                      </a:r>
                      <a:r>
                        <a:rPr dirty="0" sz="1000" spc="75">
                          <a:latin typeface="Calibri"/>
                          <a:cs typeface="Calibri"/>
                        </a:rPr>
                        <a:t>estratégicos,</a:t>
                      </a:r>
                      <a:r>
                        <a:rPr dirty="0" sz="1000" spc="210">
                          <a:latin typeface="Calibri"/>
                          <a:cs typeface="Calibri"/>
                        </a:rPr>
                        <a:t>  </a:t>
                      </a:r>
                      <a:r>
                        <a:rPr dirty="0" sz="1000" spc="75">
                          <a:latin typeface="Calibri"/>
                          <a:cs typeface="Calibri"/>
                        </a:rPr>
                        <a:t>las</a:t>
                      </a:r>
                      <a:r>
                        <a:rPr dirty="0" sz="1000" spc="215">
                          <a:latin typeface="Calibri"/>
                          <a:cs typeface="Calibri"/>
                        </a:rPr>
                        <a:t>  </a:t>
                      </a:r>
                      <a:r>
                        <a:rPr dirty="0" sz="1000" spc="114">
                          <a:latin typeface="Calibri"/>
                          <a:cs typeface="Calibri"/>
                        </a:rPr>
                        <a:t>metas</a:t>
                      </a:r>
                      <a:r>
                        <a:rPr dirty="0" sz="1000" spc="215">
                          <a:latin typeface="Calibri"/>
                          <a:cs typeface="Calibri"/>
                        </a:rPr>
                        <a:t>  </a:t>
                      </a:r>
                      <a:r>
                        <a:rPr dirty="0" sz="1000" spc="70">
                          <a:latin typeface="Calibri"/>
                          <a:cs typeface="Calibri"/>
                        </a:rPr>
                        <a:t>y</a:t>
                      </a:r>
                      <a:r>
                        <a:rPr dirty="0" sz="1000" spc="204">
                          <a:latin typeface="Calibri"/>
                          <a:cs typeface="Calibri"/>
                        </a:rPr>
                        <a:t>  </a:t>
                      </a:r>
                      <a:r>
                        <a:rPr dirty="0" sz="1000" spc="75">
                          <a:latin typeface="Calibri"/>
                          <a:cs typeface="Calibri"/>
                        </a:rPr>
                        <a:t>las</a:t>
                      </a:r>
                      <a:r>
                        <a:rPr dirty="0" sz="1000" spc="220">
                          <a:latin typeface="Calibri"/>
                          <a:cs typeface="Calibri"/>
                        </a:rPr>
                        <a:t>  </a:t>
                      </a:r>
                      <a:r>
                        <a:rPr dirty="0" sz="1000" spc="85">
                          <a:latin typeface="Calibri"/>
                          <a:cs typeface="Calibri"/>
                        </a:rPr>
                        <a:t>acciones </a:t>
                      </a:r>
                      <a:r>
                        <a:rPr dirty="0" sz="1000" spc="90">
                          <a:latin typeface="Calibri"/>
                          <a:cs typeface="Calibri"/>
                        </a:rPr>
                        <a:t>necesarias</a:t>
                      </a:r>
                      <a:r>
                        <a:rPr dirty="0" sz="1000" spc="30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05">
                          <a:latin typeface="Calibri"/>
                          <a:cs typeface="Calibri"/>
                        </a:rPr>
                        <a:t>para</a:t>
                      </a:r>
                      <a:r>
                        <a:rPr dirty="0" sz="1000" spc="3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70">
                          <a:latin typeface="Calibri"/>
                          <a:cs typeface="Calibri"/>
                        </a:rPr>
                        <a:t>fortalecer</a:t>
                      </a:r>
                      <a:r>
                        <a:rPr dirty="0" sz="1000" spc="3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75">
                          <a:latin typeface="Calibri"/>
                          <a:cs typeface="Calibri"/>
                        </a:rPr>
                        <a:t>la</a:t>
                      </a:r>
                      <a:r>
                        <a:rPr dirty="0" sz="1000" spc="3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00">
                          <a:latin typeface="Calibri"/>
                          <a:cs typeface="Calibri"/>
                        </a:rPr>
                        <a:t>administración</a:t>
                      </a:r>
                      <a:r>
                        <a:rPr dirty="0" sz="1000" spc="3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20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1000" spc="3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50">
                          <a:latin typeface="Calibri"/>
                          <a:cs typeface="Calibri"/>
                        </a:rPr>
                        <a:t>justicia, </a:t>
                      </a:r>
                      <a:r>
                        <a:rPr dirty="0" sz="1000" spc="100">
                          <a:latin typeface="Calibri"/>
                          <a:cs typeface="Calibri"/>
                        </a:rPr>
                        <a:t>promover</a:t>
                      </a:r>
                      <a:r>
                        <a:rPr dirty="0" sz="1000" spc="15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70">
                          <a:latin typeface="Calibri"/>
                          <a:cs typeface="Calibri"/>
                        </a:rPr>
                        <a:t>la</a:t>
                      </a:r>
                      <a:r>
                        <a:rPr dirty="0" sz="1000" spc="1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85">
                          <a:latin typeface="Calibri"/>
                          <a:cs typeface="Calibri"/>
                        </a:rPr>
                        <a:t>transparencia,</a:t>
                      </a:r>
                      <a:r>
                        <a:rPr dirty="0" sz="1000" spc="1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70">
                          <a:latin typeface="Calibri"/>
                          <a:cs typeface="Calibri"/>
                        </a:rPr>
                        <a:t>la</a:t>
                      </a:r>
                      <a:r>
                        <a:rPr dirty="0" sz="1000" spc="1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80">
                          <a:latin typeface="Calibri"/>
                          <a:cs typeface="Calibri"/>
                        </a:rPr>
                        <a:t>eficiencia</a:t>
                      </a:r>
                      <a:r>
                        <a:rPr dirty="0" sz="1000" spc="1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70">
                          <a:latin typeface="Calibri"/>
                          <a:cs typeface="Calibri"/>
                        </a:rPr>
                        <a:t>y</a:t>
                      </a:r>
                      <a:r>
                        <a:rPr dirty="0" sz="1000" spc="1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75">
                          <a:latin typeface="Calibri"/>
                          <a:cs typeface="Calibri"/>
                        </a:rPr>
                        <a:t>la</a:t>
                      </a:r>
                      <a:r>
                        <a:rPr dirty="0" sz="1000" spc="1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00">
                          <a:latin typeface="Calibri"/>
                          <a:cs typeface="Calibri"/>
                        </a:rPr>
                        <a:t>calidad</a:t>
                      </a:r>
                      <a:r>
                        <a:rPr dirty="0" sz="1000" spc="15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20">
                          <a:latin typeface="Calibri"/>
                          <a:cs typeface="Calibri"/>
                        </a:rPr>
                        <a:t>en</a:t>
                      </a:r>
                      <a:r>
                        <a:rPr dirty="0" sz="1000" spc="1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60">
                          <a:latin typeface="Calibri"/>
                          <a:cs typeface="Calibri"/>
                        </a:rPr>
                        <a:t>la </a:t>
                      </a:r>
                      <a:r>
                        <a:rPr dirty="0" sz="1000" spc="90">
                          <a:latin typeface="Calibri"/>
                          <a:cs typeface="Calibri"/>
                        </a:rPr>
                        <a:t>prestación</a:t>
                      </a:r>
                      <a:r>
                        <a:rPr dirty="0" sz="1000" spc="2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14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1000" spc="2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70">
                          <a:latin typeface="Calibri"/>
                          <a:cs typeface="Calibri"/>
                        </a:rPr>
                        <a:t>servicios</a:t>
                      </a:r>
                      <a:r>
                        <a:rPr dirty="0" sz="1000" spc="2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65">
                          <a:latin typeface="Calibri"/>
                          <a:cs typeface="Calibri"/>
                        </a:rPr>
                        <a:t>judiciales,</a:t>
                      </a:r>
                      <a:r>
                        <a:rPr dirty="0" sz="1000" spc="2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70">
                          <a:latin typeface="Calibri"/>
                          <a:cs typeface="Calibri"/>
                        </a:rPr>
                        <a:t>así</a:t>
                      </a:r>
                      <a:r>
                        <a:rPr dirty="0" sz="1000" spc="2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40">
                          <a:latin typeface="Calibri"/>
                          <a:cs typeface="Calibri"/>
                        </a:rPr>
                        <a:t>como</a:t>
                      </a:r>
                      <a:r>
                        <a:rPr dirty="0" sz="1000" spc="2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90">
                          <a:latin typeface="Calibri"/>
                          <a:cs typeface="Calibri"/>
                        </a:rPr>
                        <a:t>garantizar</a:t>
                      </a:r>
                      <a:r>
                        <a:rPr dirty="0" sz="1000" spc="2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40">
                          <a:latin typeface="Calibri"/>
                          <a:cs typeface="Calibri"/>
                        </a:rPr>
                        <a:t>el </a:t>
                      </a:r>
                      <a:r>
                        <a:rPr dirty="0" sz="1000" spc="100">
                          <a:latin typeface="Calibri"/>
                          <a:cs typeface="Calibri"/>
                        </a:rPr>
                        <a:t>acceso</a:t>
                      </a:r>
                      <a:r>
                        <a:rPr dirty="0" sz="1000" spc="16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80">
                          <a:latin typeface="Calibri"/>
                          <a:cs typeface="Calibri"/>
                        </a:rPr>
                        <a:t>igualitario</a:t>
                      </a:r>
                      <a:r>
                        <a:rPr dirty="0" sz="1000" spc="18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00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1000" spc="15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75">
                          <a:latin typeface="Calibri"/>
                          <a:cs typeface="Calibri"/>
                        </a:rPr>
                        <a:t>la</a:t>
                      </a:r>
                      <a:r>
                        <a:rPr dirty="0" sz="1000" spc="16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75">
                          <a:latin typeface="Calibri"/>
                          <a:cs typeface="Calibri"/>
                        </a:rPr>
                        <a:t>justicia</a:t>
                      </a:r>
                      <a:r>
                        <a:rPr dirty="0" sz="1000" spc="1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05">
                          <a:latin typeface="Calibri"/>
                          <a:cs typeface="Calibri"/>
                        </a:rPr>
                        <a:t>para</a:t>
                      </a:r>
                      <a:r>
                        <a:rPr dirty="0" sz="1000" spc="16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90">
                          <a:latin typeface="Calibri"/>
                          <a:cs typeface="Calibri"/>
                        </a:rPr>
                        <a:t>todos</a:t>
                      </a:r>
                      <a:r>
                        <a:rPr dirty="0" sz="1000" spc="16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65">
                          <a:latin typeface="Calibri"/>
                          <a:cs typeface="Calibri"/>
                        </a:rPr>
                        <a:t>los</a:t>
                      </a:r>
                      <a:r>
                        <a:rPr dirty="0" sz="1000" spc="16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85">
                          <a:latin typeface="Calibri"/>
                          <a:cs typeface="Calibri"/>
                        </a:rPr>
                        <a:t>ciudadanos. </a:t>
                      </a:r>
                      <a:r>
                        <a:rPr dirty="0" sz="1000" spc="105">
                          <a:latin typeface="Calibri"/>
                          <a:cs typeface="Calibri"/>
                        </a:rPr>
                        <a:t>Además,</a:t>
                      </a:r>
                      <a:r>
                        <a:rPr dirty="0" sz="1000" spc="2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20">
                          <a:latin typeface="Calibri"/>
                          <a:cs typeface="Calibri"/>
                        </a:rPr>
                        <a:t>busca</a:t>
                      </a:r>
                      <a:r>
                        <a:rPr dirty="0" sz="1000" spc="26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00">
                          <a:latin typeface="Calibri"/>
                          <a:cs typeface="Calibri"/>
                        </a:rPr>
                        <a:t>adaptar</a:t>
                      </a:r>
                      <a:r>
                        <a:rPr dirty="0" sz="1000" spc="26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60">
                          <a:latin typeface="Calibri"/>
                          <a:cs typeface="Calibri"/>
                        </a:rPr>
                        <a:t>el</a:t>
                      </a:r>
                      <a:r>
                        <a:rPr dirty="0" sz="1000" spc="254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10">
                          <a:latin typeface="Calibri"/>
                          <a:cs typeface="Calibri"/>
                        </a:rPr>
                        <a:t>Poder</a:t>
                      </a:r>
                      <a:r>
                        <a:rPr dirty="0" sz="1000" spc="254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95">
                          <a:latin typeface="Calibri"/>
                          <a:cs typeface="Calibri"/>
                        </a:rPr>
                        <a:t>Judicial</a:t>
                      </a:r>
                      <a:r>
                        <a:rPr dirty="0" sz="1000" spc="27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00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1000" spc="2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65">
                          <a:latin typeface="Calibri"/>
                          <a:cs typeface="Calibri"/>
                        </a:rPr>
                        <a:t>los</a:t>
                      </a:r>
                      <a:r>
                        <a:rPr dirty="0" sz="1000" spc="26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10">
                          <a:latin typeface="Calibri"/>
                          <a:cs typeface="Calibri"/>
                        </a:rPr>
                        <a:t>cambios </a:t>
                      </a:r>
                      <a:r>
                        <a:rPr dirty="0" sz="1000" spc="60">
                          <a:latin typeface="Calibri"/>
                          <a:cs typeface="Calibri"/>
                        </a:rPr>
                        <a:t>sociales,</a:t>
                      </a:r>
                      <a:r>
                        <a:rPr dirty="0" sz="1000" spc="290">
                          <a:latin typeface="Calibri"/>
                          <a:cs typeface="Calibri"/>
                        </a:rPr>
                        <a:t>  </a:t>
                      </a:r>
                      <a:r>
                        <a:rPr dirty="0" sz="1000" spc="95">
                          <a:latin typeface="Calibri"/>
                          <a:cs typeface="Calibri"/>
                        </a:rPr>
                        <a:t>tecnológicos</a:t>
                      </a:r>
                      <a:r>
                        <a:rPr dirty="0" sz="1000" spc="295">
                          <a:latin typeface="Calibri"/>
                          <a:cs typeface="Calibri"/>
                        </a:rPr>
                        <a:t>  </a:t>
                      </a:r>
                      <a:r>
                        <a:rPr dirty="0" sz="1000" spc="70">
                          <a:latin typeface="Calibri"/>
                          <a:cs typeface="Calibri"/>
                        </a:rPr>
                        <a:t>y</a:t>
                      </a:r>
                      <a:r>
                        <a:rPr dirty="0" sz="1000" spc="290">
                          <a:latin typeface="Calibri"/>
                          <a:cs typeface="Calibri"/>
                        </a:rPr>
                        <a:t>  </a:t>
                      </a:r>
                      <a:r>
                        <a:rPr dirty="0" sz="1000" spc="65">
                          <a:latin typeface="Calibri"/>
                          <a:cs typeface="Calibri"/>
                        </a:rPr>
                        <a:t>legislativos,</a:t>
                      </a:r>
                      <a:r>
                        <a:rPr dirty="0" sz="1000" spc="305">
                          <a:latin typeface="Calibri"/>
                          <a:cs typeface="Calibri"/>
                        </a:rPr>
                        <a:t>  </a:t>
                      </a:r>
                      <a:r>
                        <a:rPr dirty="0" sz="1000" spc="114">
                          <a:latin typeface="Calibri"/>
                          <a:cs typeface="Calibri"/>
                        </a:rPr>
                        <a:t>asegurando</a:t>
                      </a:r>
                      <a:r>
                        <a:rPr dirty="0" sz="1000" spc="290">
                          <a:latin typeface="Calibri"/>
                          <a:cs typeface="Calibri"/>
                        </a:rPr>
                        <a:t>  </a:t>
                      </a:r>
                      <a:r>
                        <a:rPr dirty="0" sz="1000" spc="85">
                          <a:latin typeface="Calibri"/>
                          <a:cs typeface="Calibri"/>
                        </a:rPr>
                        <a:t>su relevancia</a:t>
                      </a:r>
                      <a:r>
                        <a:rPr dirty="0" sz="1000" spc="3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70">
                          <a:latin typeface="Calibri"/>
                          <a:cs typeface="Calibri"/>
                        </a:rPr>
                        <a:t>y</a:t>
                      </a:r>
                      <a:r>
                        <a:rPr dirty="0" sz="1000" spc="3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10">
                          <a:latin typeface="Calibri"/>
                          <a:cs typeface="Calibri"/>
                        </a:rPr>
                        <a:t>su</a:t>
                      </a:r>
                      <a:r>
                        <a:rPr dirty="0" sz="1000" spc="3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14">
                          <a:latin typeface="Calibri"/>
                          <a:cs typeface="Calibri"/>
                        </a:rPr>
                        <a:t>capacidad</a:t>
                      </a:r>
                      <a:r>
                        <a:rPr dirty="0" sz="1000" spc="3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00">
                          <a:latin typeface="Calibri"/>
                          <a:cs typeface="Calibri"/>
                        </a:rPr>
                        <a:t>para</a:t>
                      </a:r>
                      <a:r>
                        <a:rPr dirty="0" sz="1000" spc="3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10">
                          <a:latin typeface="Calibri"/>
                          <a:cs typeface="Calibri"/>
                        </a:rPr>
                        <a:t>cumplir</a:t>
                      </a:r>
                      <a:r>
                        <a:rPr dirty="0" sz="1000" spc="3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14">
                          <a:latin typeface="Calibri"/>
                          <a:cs typeface="Calibri"/>
                        </a:rPr>
                        <a:t>con</a:t>
                      </a:r>
                      <a:r>
                        <a:rPr dirty="0" sz="1000" spc="3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10">
                          <a:latin typeface="Calibri"/>
                          <a:cs typeface="Calibri"/>
                        </a:rPr>
                        <a:t>su</a:t>
                      </a:r>
                      <a:r>
                        <a:rPr dirty="0" sz="1000" spc="3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95">
                          <a:latin typeface="Calibri"/>
                          <a:cs typeface="Calibri"/>
                        </a:rPr>
                        <a:t>misión </a:t>
                      </a:r>
                      <a:r>
                        <a:rPr dirty="0" sz="1000" spc="110">
                          <a:latin typeface="Calibri"/>
                          <a:cs typeface="Calibri"/>
                        </a:rPr>
                        <a:t>fundamental</a:t>
                      </a:r>
                      <a:r>
                        <a:rPr dirty="0" sz="1000" spc="1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20">
                          <a:latin typeface="Calibri"/>
                          <a:cs typeface="Calibri"/>
                        </a:rPr>
                        <a:t>en</a:t>
                      </a:r>
                      <a:r>
                        <a:rPr dirty="0" sz="1000" spc="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70">
                          <a:latin typeface="Calibri"/>
                          <a:cs typeface="Calibri"/>
                        </a:rPr>
                        <a:t>la</a:t>
                      </a:r>
                      <a:r>
                        <a:rPr dirty="0" sz="1000" spc="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100">
                          <a:latin typeface="Calibri"/>
                          <a:cs typeface="Calibri"/>
                        </a:rPr>
                        <a:t>sociedad</a:t>
                      </a:r>
                      <a:r>
                        <a:rPr dirty="0" sz="1000" spc="6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90">
                          <a:latin typeface="Calibri"/>
                          <a:cs typeface="Calibri"/>
                        </a:rPr>
                        <a:t>dominicana.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20320"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A4A4A4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marR="179705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dirty="0" sz="1200" spc="114">
                          <a:latin typeface="Calibri"/>
                          <a:cs typeface="Calibri"/>
                        </a:rPr>
                        <a:t>Dirección</a:t>
                      </a:r>
                      <a:r>
                        <a:rPr dirty="0" sz="1200" spc="5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120">
                          <a:latin typeface="Calibri"/>
                          <a:cs typeface="Calibri"/>
                        </a:rPr>
                        <a:t>de</a:t>
                      </a:r>
                      <a:endParaRPr sz="1200">
                        <a:latin typeface="Calibri"/>
                        <a:cs typeface="Calibri"/>
                      </a:endParaRPr>
                    </a:p>
                    <a:p>
                      <a:pPr algn="ctr" marR="179705">
                        <a:lnSpc>
                          <a:spcPct val="100000"/>
                        </a:lnSpc>
                      </a:pPr>
                      <a:r>
                        <a:rPr dirty="0" sz="1200" spc="105">
                          <a:latin typeface="Calibri"/>
                          <a:cs typeface="Calibri"/>
                        </a:rPr>
                        <a:t>Planificación</a:t>
                      </a:r>
                      <a:r>
                        <a:rPr dirty="0" sz="1200" spc="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95">
                          <a:latin typeface="Calibri"/>
                          <a:cs typeface="Calibri"/>
                        </a:rPr>
                        <a:t>y</a:t>
                      </a:r>
                      <a:r>
                        <a:rPr dirty="0" sz="1200" spc="7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80">
                          <a:latin typeface="Calibri"/>
                          <a:cs typeface="Calibri"/>
                        </a:rPr>
                        <a:t>Desarrollo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19050"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A4A4A4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marR="43815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dirty="0" sz="1200" spc="105">
                          <a:latin typeface="Calibri"/>
                          <a:cs typeface="Calibri"/>
                        </a:rPr>
                        <a:t>RD$25,000,000.00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19050">
                    <a:lnB w="12700">
                      <a:solidFill>
                        <a:srgbClr val="A4A4A4"/>
                      </a:solidFill>
                      <a:prstDash val="solid"/>
                    </a:lnB>
                    <a:solidFill>
                      <a:srgbClr val="A4A4A4">
                        <a:alpha val="19999"/>
                      </a:srgbClr>
                    </a:solidFill>
                  </a:tcPr>
                </a:tc>
              </a:tr>
            </a:tbl>
          </a:graphicData>
        </a:graphic>
      </p:graphicFrame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81810" y="154654"/>
            <a:ext cx="4149361" cy="717942"/>
          </a:xfrm>
          <a:prstGeom prst="rect">
            <a:avLst/>
          </a:prstGeom>
        </p:spPr>
      </p:pic>
      <p:sp>
        <p:nvSpPr>
          <p:cNvPr id="4" name="object 4" descr=""/>
          <p:cNvSpPr txBox="1"/>
          <p:nvPr/>
        </p:nvSpPr>
        <p:spPr>
          <a:xfrm>
            <a:off x="9164573" y="6617081"/>
            <a:ext cx="2949575" cy="2038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35"/>
              </a:lnSpc>
            </a:pPr>
            <a:r>
              <a:rPr dirty="0" sz="1400" i="1">
                <a:solidFill>
                  <a:srgbClr val="1F4BC5"/>
                </a:solidFill>
                <a:latin typeface="Calibri"/>
                <a:cs typeface="Calibri"/>
              </a:rPr>
              <a:t>*Proyecto</a:t>
            </a:r>
            <a:r>
              <a:rPr dirty="0" sz="1400" spc="-45" i="1">
                <a:solidFill>
                  <a:srgbClr val="1F4BC5"/>
                </a:solidFill>
                <a:latin typeface="Calibri"/>
                <a:cs typeface="Calibri"/>
              </a:rPr>
              <a:t> </a:t>
            </a:r>
            <a:r>
              <a:rPr dirty="0" sz="1400" i="1">
                <a:solidFill>
                  <a:srgbClr val="1F4BC5"/>
                </a:solidFill>
                <a:latin typeface="Calibri"/>
                <a:cs typeface="Calibri"/>
              </a:rPr>
              <a:t>de</a:t>
            </a:r>
            <a:r>
              <a:rPr dirty="0" sz="1400" spc="-30" i="1">
                <a:solidFill>
                  <a:srgbClr val="1F4BC5"/>
                </a:solidFill>
                <a:latin typeface="Calibri"/>
                <a:cs typeface="Calibri"/>
              </a:rPr>
              <a:t> </a:t>
            </a:r>
            <a:r>
              <a:rPr dirty="0" sz="1400" i="1">
                <a:solidFill>
                  <a:srgbClr val="1F4BC5"/>
                </a:solidFill>
                <a:latin typeface="Calibri"/>
                <a:cs typeface="Calibri"/>
              </a:rPr>
              <a:t>arrastre</a:t>
            </a:r>
            <a:r>
              <a:rPr dirty="0" sz="1400" spc="-40" i="1">
                <a:solidFill>
                  <a:srgbClr val="1F4BC5"/>
                </a:solidFill>
                <a:latin typeface="Calibri"/>
                <a:cs typeface="Calibri"/>
              </a:rPr>
              <a:t> </a:t>
            </a:r>
            <a:r>
              <a:rPr dirty="0" sz="1400" i="1">
                <a:solidFill>
                  <a:srgbClr val="1F4BC5"/>
                </a:solidFill>
                <a:latin typeface="Calibri"/>
                <a:cs typeface="Calibri"/>
              </a:rPr>
              <a:t>de</a:t>
            </a:r>
            <a:r>
              <a:rPr dirty="0" sz="1400" spc="-45" i="1">
                <a:solidFill>
                  <a:srgbClr val="1F4BC5"/>
                </a:solidFill>
                <a:latin typeface="Calibri"/>
                <a:cs typeface="Calibri"/>
              </a:rPr>
              <a:t> </a:t>
            </a:r>
            <a:r>
              <a:rPr dirty="0" sz="1400" i="1">
                <a:solidFill>
                  <a:srgbClr val="1F4BC5"/>
                </a:solidFill>
                <a:latin typeface="Calibri"/>
                <a:cs typeface="Calibri"/>
              </a:rPr>
              <a:t>años</a:t>
            </a:r>
            <a:r>
              <a:rPr dirty="0" sz="1400" spc="-25" i="1">
                <a:solidFill>
                  <a:srgbClr val="1F4BC5"/>
                </a:solidFill>
                <a:latin typeface="Calibri"/>
                <a:cs typeface="Calibri"/>
              </a:rPr>
              <a:t> </a:t>
            </a:r>
            <a:r>
              <a:rPr dirty="0" sz="1400" spc="-10" i="1">
                <a:solidFill>
                  <a:srgbClr val="1F4BC5"/>
                </a:solidFill>
                <a:latin typeface="Calibri"/>
                <a:cs typeface="Calibri"/>
              </a:rPr>
              <a:t>anteriores</a:t>
            </a:r>
            <a:endParaRPr sz="1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Katherin Gabriela Gonzalez Melendez</dc:creator>
  <dc:title>Presentación de PowerPoint</dc:title>
  <dcterms:created xsi:type="dcterms:W3CDTF">2025-01-13T15:43:37Z</dcterms:created>
  <dcterms:modified xsi:type="dcterms:W3CDTF">2025-01-13T15:43:37Z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2025-01-10T00:00:00Z</vt:filetime>
  </property>
  <property fmtid="{D5CDD505-2E9C-101B-9397-08002B2CF9AE}" pid="3" name="Creator">
    <vt:lpwstr>Microsoft® PowerPoint® para Microsoft 365</vt:lpwstr>
  </property>
  <property fmtid="{D5CDD505-2E9C-101B-9397-08002B2CF9AE}" pid="4" name="LastSaved">
    <vt:filetime>2025-01-13T00:00:00Z</vt:filetime>
  </property>
  <property fmtid="{D5CDD505-2E9C-101B-9397-08002B2CF9AE}" pid="5" name="Producer">
    <vt:lpwstr>Microsoft® PowerPoint® para Microsoft 365</vt:lpwstr>
  </property>
</Properties>
</file>