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3"/>
  </p:notesMasterIdLst>
  <p:sldIdLst>
    <p:sldId id="269" r:id="rId6"/>
    <p:sldId id="270" r:id="rId7"/>
    <p:sldId id="265" r:id="rId8"/>
    <p:sldId id="258" r:id="rId9"/>
    <p:sldId id="271" r:id="rId10"/>
    <p:sldId id="262" r:id="rId11"/>
    <p:sldId id="272" r:id="rId12"/>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41"/>
    <a:srgbClr val="A8A81F"/>
    <a:srgbClr val="2495CC"/>
    <a:srgbClr val="204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2B264-AFC1-6D1E-0EB6-A9D796927C97}" v="514" dt="2023-07-21T20:40:26.664"/>
    <p1510:client id="{22218F69-1FBE-20F2-EBF1-6E48B8302534}" v="414" dt="2023-07-24T16:19:45.341"/>
    <p1510:client id="{4B1093A7-462B-1A0F-5AA8-E21329B1C3DA}" v="148" dt="2023-07-24T12:44:06.191"/>
    <p1510:client id="{57B6BD11-43E0-71F0-67A9-E859DFFF7D1F}" v="174" dt="2023-07-25T13:25:34.230"/>
    <p1510:client id="{804DF4B9-1C00-9A99-0E87-7F2E1DD9FF8E}" v="28" dt="2023-01-27T17:31:51.440"/>
    <p1510:client id="{C1B5D56E-8089-7FE9-C10E-9F886CE9E984}" v="39" dt="2023-07-25T16:30:37.871"/>
    <p1510:client id="{DDCA9C67-A720-1944-2C79-929A6DFE1BC1}" v="16" dt="2023-07-21T20:00:22.122"/>
    <p1510:client id="{F1022BA2-AA00-A561-68BF-452B560F9A91}" v="1" dt="2023-07-24T22:06:39.11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63"/>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D57D2-4F1C-498E-B270-46E8DEE41183}" type="datetimeFigureOut">
              <a:rPr lang="es-DO" smtClean="0"/>
              <a:t>25/7/2023</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3AF8A-1FAD-41A1-8895-22415A5485B1}" type="slidenum">
              <a:rPr lang="es-DO" smtClean="0"/>
              <a:t>‹Nº›</a:t>
            </a:fld>
            <a:endParaRPr lang="es-DO"/>
          </a:p>
        </p:txBody>
      </p:sp>
    </p:spTree>
    <p:extLst>
      <p:ext uri="{BB962C8B-B14F-4D97-AF65-F5344CB8AC3E}">
        <p14:creationId xmlns:p14="http://schemas.microsoft.com/office/powerpoint/2010/main" val="268472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3</a:t>
            </a:fld>
            <a:endParaRPr lang="es-DO"/>
          </a:p>
        </p:txBody>
      </p:sp>
    </p:spTree>
    <p:extLst>
      <p:ext uri="{BB962C8B-B14F-4D97-AF65-F5344CB8AC3E}">
        <p14:creationId xmlns:p14="http://schemas.microsoft.com/office/powerpoint/2010/main" val="232455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4</a:t>
            </a:fld>
            <a:endParaRPr lang="es-DO"/>
          </a:p>
        </p:txBody>
      </p:sp>
    </p:spTree>
    <p:extLst>
      <p:ext uri="{BB962C8B-B14F-4D97-AF65-F5344CB8AC3E}">
        <p14:creationId xmlns:p14="http://schemas.microsoft.com/office/powerpoint/2010/main" val="422375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5</a:t>
            </a:fld>
            <a:endParaRPr lang="es-DO"/>
          </a:p>
        </p:txBody>
      </p:sp>
    </p:spTree>
    <p:extLst>
      <p:ext uri="{BB962C8B-B14F-4D97-AF65-F5344CB8AC3E}">
        <p14:creationId xmlns:p14="http://schemas.microsoft.com/office/powerpoint/2010/main" val="134660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6</a:t>
            </a:fld>
            <a:endParaRPr lang="es-DO"/>
          </a:p>
        </p:txBody>
      </p:sp>
    </p:spTree>
    <p:extLst>
      <p:ext uri="{BB962C8B-B14F-4D97-AF65-F5344CB8AC3E}">
        <p14:creationId xmlns:p14="http://schemas.microsoft.com/office/powerpoint/2010/main" val="327278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7</a:t>
            </a:fld>
            <a:endParaRPr lang="es-DO"/>
          </a:p>
        </p:txBody>
      </p:sp>
    </p:spTree>
    <p:extLst>
      <p:ext uri="{BB962C8B-B14F-4D97-AF65-F5344CB8AC3E}">
        <p14:creationId xmlns:p14="http://schemas.microsoft.com/office/powerpoint/2010/main" val="339937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8C5A7-D693-23D9-8B87-DA27FC01E7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B933B48B-3772-18CC-59F1-3FEBFAEA7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6BBF77D6-DB9D-7A7C-07F4-82836A293AE4}"/>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5" name="Marcador de pie de página 4">
            <a:extLst>
              <a:ext uri="{FF2B5EF4-FFF2-40B4-BE49-F238E27FC236}">
                <a16:creationId xmlns:a16="http://schemas.microsoft.com/office/drawing/2014/main" id="{8D1FB11F-C544-D02D-2EB5-46EAF6C87E5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4B69D96-7DCB-D0A2-C427-7BAEAE009D2A}"/>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286548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779FE-1570-9317-56B3-0B836649D1D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3D44660-29B1-0A5A-DA91-F1A7F6E3D4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C6136F9-47DB-8159-3AF8-312EDDF90C25}"/>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5" name="Marcador de pie de página 4">
            <a:extLst>
              <a:ext uri="{FF2B5EF4-FFF2-40B4-BE49-F238E27FC236}">
                <a16:creationId xmlns:a16="http://schemas.microsoft.com/office/drawing/2014/main" id="{CBAEA2C8-DA6A-F3BD-2C3A-32B5DA0B786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528B7F3-64E3-7098-9E78-2F86A753D2CB}"/>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281532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14FC57-828C-19CB-7BF2-645AAFC9A8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E45C7FA-1998-4AEC-00F9-751CF27526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A92B4E1-ACBC-E1FA-6F6E-6E1AD254EF5B}"/>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5" name="Marcador de pie de página 4">
            <a:extLst>
              <a:ext uri="{FF2B5EF4-FFF2-40B4-BE49-F238E27FC236}">
                <a16:creationId xmlns:a16="http://schemas.microsoft.com/office/drawing/2014/main" id="{C5E9E50C-30D4-C8C1-E3D1-7917D6BDC1B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64AB906-1613-2184-E23D-268DBD0BC983}"/>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10244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6DF6A-9658-4B91-B6EE-84E06AFBAC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AEB0EFD4-A1C2-47F3-BD15-30BFF236C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43A21ED-0C41-40A6-AE0D-3188399C9F6B}"/>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5" name="Marcador de pie de página 4">
            <a:extLst>
              <a:ext uri="{FF2B5EF4-FFF2-40B4-BE49-F238E27FC236}">
                <a16:creationId xmlns:a16="http://schemas.microsoft.com/office/drawing/2014/main" id="{E6857833-BDCC-4AD1-922F-F200FCAA78F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0F49975-DC5B-46E7-B7C2-91B87DB1B1C0}"/>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3027462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D67DB-41A2-459B-8328-A29DEE33A3B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D13E386C-3C36-4A03-AE26-456499F241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8710740-EC63-42C0-A44F-7D593B9680E4}"/>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5" name="Marcador de pie de página 4">
            <a:extLst>
              <a:ext uri="{FF2B5EF4-FFF2-40B4-BE49-F238E27FC236}">
                <a16:creationId xmlns:a16="http://schemas.microsoft.com/office/drawing/2014/main" id="{9C37A505-FF1A-40A6-BB12-13BE61F83DB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9539A21-222B-481D-898A-D6E25628EFB8}"/>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266449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D4476-9CFB-4DAE-97EE-451A95C0DD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44E1237E-3B6F-407F-AAF8-05F6941F5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831B6F4-A949-4DFF-90FF-0E54F0600FA6}"/>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5" name="Marcador de pie de página 4">
            <a:extLst>
              <a:ext uri="{FF2B5EF4-FFF2-40B4-BE49-F238E27FC236}">
                <a16:creationId xmlns:a16="http://schemas.microsoft.com/office/drawing/2014/main" id="{0202F5FC-7825-4A58-A4EB-5B5299A36C3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0F02C35-C26A-4561-BC08-E5CF4E2CEF42}"/>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121325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009A0-3929-4FC6-9CCE-E63B311575F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F87BF9D4-9766-4165-8D71-D2EFDD0899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97D8486A-7BBC-4DDB-827B-249928CD6E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C6B5B598-BDEF-481F-8C99-358D20B1C9E6}"/>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6" name="Marcador de pie de página 5">
            <a:extLst>
              <a:ext uri="{FF2B5EF4-FFF2-40B4-BE49-F238E27FC236}">
                <a16:creationId xmlns:a16="http://schemas.microsoft.com/office/drawing/2014/main" id="{DF40FD3F-F192-420F-9436-F894D151414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72F6337D-2EBC-4C65-8910-DE9373103923}"/>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310004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2E83A-5512-46B3-861A-11789172B9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ADF7EE5-8010-4558-9AA8-B0304171BF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28B526-6542-4AC2-A83F-64B5358DF15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A7573AA-6996-42B6-817D-977B9B314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B31C561-9B09-4976-9C06-2731B5591F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E1557438-258F-4D3B-8CBA-75C897D7A211}"/>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8" name="Marcador de pie de página 7">
            <a:extLst>
              <a:ext uri="{FF2B5EF4-FFF2-40B4-BE49-F238E27FC236}">
                <a16:creationId xmlns:a16="http://schemas.microsoft.com/office/drawing/2014/main" id="{389BF2D8-8117-4AC3-B457-D6DAF07088BE}"/>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5C7F3999-8456-4DB2-BDD5-AEADEF4037DE}"/>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349342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E483D-2371-41C9-AF17-E3F48EEB820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3AB8929E-E552-45CB-8AB3-F4687943A217}"/>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4" name="Marcador de pie de página 3">
            <a:extLst>
              <a:ext uri="{FF2B5EF4-FFF2-40B4-BE49-F238E27FC236}">
                <a16:creationId xmlns:a16="http://schemas.microsoft.com/office/drawing/2014/main" id="{C8A455D6-C6EA-4FA3-B678-3F83548A89B6}"/>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F454C9F-4EF3-4B12-A3AB-0FD180F534E7}"/>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258371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9D72103-CA87-438F-B9F2-36D626DB074A}"/>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3" name="Marcador de pie de página 2">
            <a:extLst>
              <a:ext uri="{FF2B5EF4-FFF2-40B4-BE49-F238E27FC236}">
                <a16:creationId xmlns:a16="http://schemas.microsoft.com/office/drawing/2014/main" id="{C33EAA16-DB3D-45D6-B75F-7BE00E42C7A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BE7A99F1-4809-440D-8034-3AB55C77AF01}"/>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15870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772AA-7795-41A0-B3ED-6C9C6A281F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15AE8DCF-5975-49AD-A4E5-0F5C45F82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80F672D1-37F8-4FFD-A167-8B3707319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2F8671-E250-452C-9937-4EB6F97CFA34}"/>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6" name="Marcador de pie de página 5">
            <a:extLst>
              <a:ext uri="{FF2B5EF4-FFF2-40B4-BE49-F238E27FC236}">
                <a16:creationId xmlns:a16="http://schemas.microsoft.com/office/drawing/2014/main" id="{87CAC5CF-5B7D-4915-9A91-31718A7E583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0D20FE5E-3B94-4903-ABE8-9D0ED85BF2AF}"/>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65472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FAC91-2C3C-0B9A-F647-1B4570A46F8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CF5987C-3F64-54B5-A839-F3445A0291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8F49E0DA-E3DB-382E-9264-C1E714C87BB8}"/>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5" name="Marcador de pie de página 4">
            <a:extLst>
              <a:ext uri="{FF2B5EF4-FFF2-40B4-BE49-F238E27FC236}">
                <a16:creationId xmlns:a16="http://schemas.microsoft.com/office/drawing/2014/main" id="{F71C4317-C94A-4559-BA92-09403D5CFE3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8754128-BEAE-F87D-76E7-436607E43CEF}"/>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404782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94F2C-BE97-43B2-AA8B-451336DE4A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1F86B8D3-BF53-41DE-9D92-F5194D18C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F071F91B-1158-48C4-9B5F-60FEED5D9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3F7F50-5985-4E2C-8F6D-32A4762D77FD}"/>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6" name="Marcador de pie de página 5">
            <a:extLst>
              <a:ext uri="{FF2B5EF4-FFF2-40B4-BE49-F238E27FC236}">
                <a16:creationId xmlns:a16="http://schemas.microsoft.com/office/drawing/2014/main" id="{39453006-168A-4B1B-B076-4A818F5072B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A52EFF64-D92D-43FE-90FE-4951F2772411}"/>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4265294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373C9-ECB9-48FA-85C7-10F0F9FF57E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68121D5-2621-43C6-A6F7-CB29791490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2E41DD2-4A30-4343-A682-BA0FFF9B6FB2}"/>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5" name="Marcador de pie de página 4">
            <a:extLst>
              <a:ext uri="{FF2B5EF4-FFF2-40B4-BE49-F238E27FC236}">
                <a16:creationId xmlns:a16="http://schemas.microsoft.com/office/drawing/2014/main" id="{84BAC4B3-D346-453B-8BA6-C57F45F4F63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865E276-BC77-487F-9701-0C6D117D3D56}"/>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1124846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5D991F-72C6-461F-BCCD-6C9FD6252E4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678DBD98-6482-4FFB-B8EC-815FF7B583A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AE20630E-067E-4986-86C3-0E669FDCEFE7}"/>
              </a:ext>
            </a:extLst>
          </p:cNvPr>
          <p:cNvSpPr>
            <a:spLocks noGrp="1"/>
          </p:cNvSpPr>
          <p:nvPr>
            <p:ph type="dt" sz="half" idx="10"/>
          </p:nvPr>
        </p:nvSpPr>
        <p:spPr/>
        <p:txBody>
          <a:bodyPr/>
          <a:lstStyle/>
          <a:p>
            <a:fld id="{DD4C9CF0-D3FB-4801-8F12-A5A13983600D}" type="datetimeFigureOut">
              <a:rPr lang="es-DO" smtClean="0"/>
              <a:t>25/7/2023</a:t>
            </a:fld>
            <a:endParaRPr lang="es-DO"/>
          </a:p>
        </p:txBody>
      </p:sp>
      <p:sp>
        <p:nvSpPr>
          <p:cNvPr id="5" name="Marcador de pie de página 4">
            <a:extLst>
              <a:ext uri="{FF2B5EF4-FFF2-40B4-BE49-F238E27FC236}">
                <a16:creationId xmlns:a16="http://schemas.microsoft.com/office/drawing/2014/main" id="{B58E6C35-3A62-4FAA-B847-6FE5449B3255}"/>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308E0E5-5343-426D-8F24-0BE235893560}"/>
              </a:ext>
            </a:extLst>
          </p:cNvPr>
          <p:cNvSpPr>
            <a:spLocks noGrp="1"/>
          </p:cNvSpPr>
          <p:nvPr>
            <p:ph type="sldNum" sz="quarter" idx="12"/>
          </p:nvPr>
        </p:nvSpPr>
        <p:spPr/>
        <p:txBody>
          <a:bodyPr/>
          <a:lstStyle/>
          <a:p>
            <a:fld id="{D3443F3B-62D5-4FBC-9164-B019B036EE22}" type="slidenum">
              <a:rPr lang="es-DO" smtClean="0"/>
              <a:t>‹Nº›</a:t>
            </a:fld>
            <a:endParaRPr lang="es-DO"/>
          </a:p>
        </p:txBody>
      </p:sp>
    </p:spTree>
    <p:extLst>
      <p:ext uri="{BB962C8B-B14F-4D97-AF65-F5344CB8AC3E}">
        <p14:creationId xmlns:p14="http://schemas.microsoft.com/office/powerpoint/2010/main" val="72960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6" name="Imagen 6" descr="Forma, Rectángulo&#10;&#10;Descripción generada automáticamente">
            <a:extLst>
              <a:ext uri="{FF2B5EF4-FFF2-40B4-BE49-F238E27FC236}">
                <a16:creationId xmlns:a16="http://schemas.microsoft.com/office/drawing/2014/main" id="{171BFD98-F080-4F0F-A83B-4670D8AD35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
          <a:stretch/>
        </p:blipFill>
        <p:spPr>
          <a:xfrm>
            <a:off x="0" y="12700"/>
            <a:ext cx="12192000" cy="6515100"/>
          </a:xfrm>
          <a:prstGeom prst="rect">
            <a:avLst/>
          </a:prstGeom>
        </p:spPr>
      </p:pic>
      <p:sp>
        <p:nvSpPr>
          <p:cNvPr id="17" name="Título 1">
            <a:extLst>
              <a:ext uri="{FF2B5EF4-FFF2-40B4-BE49-F238E27FC236}">
                <a16:creationId xmlns:a16="http://schemas.microsoft.com/office/drawing/2014/main" id="{0E4A3A8B-AE5D-44C4-844B-E9771A88B9EE}"/>
              </a:ext>
            </a:extLst>
          </p:cNvPr>
          <p:cNvSpPr>
            <a:spLocks noGrp="1"/>
          </p:cNvSpPr>
          <p:nvPr>
            <p:ph type="title"/>
          </p:nvPr>
        </p:nvSpPr>
        <p:spPr>
          <a:xfrm>
            <a:off x="16565" y="279400"/>
            <a:ext cx="10744200" cy="369332"/>
          </a:xfrm>
        </p:spPr>
        <p:txBody>
          <a:bodyPr/>
          <a:lstStyle>
            <a:lvl1pPr algn="l">
              <a:defRPr sz="2400" b="1">
                <a:solidFill>
                  <a:schemeClr val="bg1"/>
                </a:solidFill>
                <a:latin typeface="Montserrat Light" panose="00000400000000000000" pitchFamily="50" charset="0"/>
              </a:defRPr>
            </a:lvl1pPr>
          </a:lstStyle>
          <a:p>
            <a:r>
              <a:rPr lang="es-ES"/>
              <a:t>Haga clic</a:t>
            </a:r>
            <a:endParaRPr lang="es-DO"/>
          </a:p>
        </p:txBody>
      </p:sp>
    </p:spTree>
    <p:extLst>
      <p:ext uri="{BB962C8B-B14F-4D97-AF65-F5344CB8AC3E}">
        <p14:creationId xmlns:p14="http://schemas.microsoft.com/office/powerpoint/2010/main" val="287745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EDD736-7F13-43D1-9198-579DED9A0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949" y="-76199"/>
            <a:ext cx="12449949" cy="7010399"/>
          </a:xfrm>
          <a:prstGeom prst="rect">
            <a:avLst/>
          </a:prstGeom>
        </p:spPr>
      </p:pic>
      <p:pic>
        <p:nvPicPr>
          <p:cNvPr id="10" name="Picture 9">
            <a:extLst>
              <a:ext uri="{FF2B5EF4-FFF2-40B4-BE49-F238E27FC236}">
                <a16:creationId xmlns:a16="http://schemas.microsoft.com/office/drawing/2014/main" id="{691D88EF-CB3D-4A56-B830-25B9F0933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949" y="-76200"/>
            <a:ext cx="11372426" cy="7010400"/>
          </a:xfrm>
          <a:prstGeom prst="rect">
            <a:avLst/>
          </a:prstGeom>
        </p:spPr>
      </p:pic>
      <p:sp>
        <p:nvSpPr>
          <p:cNvPr id="9" name="Holder 3">
            <a:extLst>
              <a:ext uri="{FF2B5EF4-FFF2-40B4-BE49-F238E27FC236}">
                <a16:creationId xmlns:a16="http://schemas.microsoft.com/office/drawing/2014/main" id="{A610A98F-99E4-4B14-933A-BD5A3FD82FF4}"/>
              </a:ext>
            </a:extLst>
          </p:cNvPr>
          <p:cNvSpPr>
            <a:spLocks noGrp="1"/>
          </p:cNvSpPr>
          <p:nvPr>
            <p:ph type="subTitle" idx="4"/>
          </p:nvPr>
        </p:nvSpPr>
        <p:spPr>
          <a:xfrm>
            <a:off x="673100" y="2387600"/>
            <a:ext cx="7734300" cy="775597"/>
          </a:xfrm>
          <a:prstGeom prst="rect">
            <a:avLst/>
          </a:prstGeom>
        </p:spPr>
        <p:txBody>
          <a:bodyPr wrap="square" lIns="0" tIns="0" rIns="0" bIns="0">
            <a:spAutoFit/>
          </a:bodyPr>
          <a:lstStyle>
            <a:lvl1pPr marL="0" indent="0">
              <a:buNone/>
              <a:defRPr sz="5600" b="1" i="0" dirty="0">
                <a:solidFill>
                  <a:srgbClr val="0050DD"/>
                </a:solidFill>
                <a:latin typeface="Ivy Mode"/>
                <a:ea typeface="+mj-ea"/>
                <a:cs typeface="Ivy Mode"/>
              </a:defRPr>
            </a:lvl1pPr>
          </a:lstStyle>
          <a:p>
            <a:endParaRPr/>
          </a:p>
        </p:txBody>
      </p:sp>
      <p:sp>
        <p:nvSpPr>
          <p:cNvPr id="6" name="Text Placeholder 5">
            <a:extLst>
              <a:ext uri="{FF2B5EF4-FFF2-40B4-BE49-F238E27FC236}">
                <a16:creationId xmlns:a16="http://schemas.microsoft.com/office/drawing/2014/main" id="{140ACCDE-C5A7-458E-853A-FB2A3416B652}"/>
              </a:ext>
            </a:extLst>
          </p:cNvPr>
          <p:cNvSpPr>
            <a:spLocks noGrp="1"/>
          </p:cNvSpPr>
          <p:nvPr>
            <p:ph type="body" sz="quarter" idx="10"/>
          </p:nvPr>
        </p:nvSpPr>
        <p:spPr>
          <a:xfrm>
            <a:off x="762000" y="4140200"/>
            <a:ext cx="7645400" cy="776288"/>
          </a:xfrm>
        </p:spPr>
        <p:txBody>
          <a:bodyPr>
            <a:normAutofit/>
          </a:bodyPr>
          <a:lstStyle>
            <a:lvl1pPr marL="0" indent="0">
              <a:buNone/>
              <a:defRPr sz="2500">
                <a:solidFill>
                  <a:srgbClr val="5E5D61"/>
                </a:solidFill>
                <a:latin typeface="Montserrat Light" panose="00000400000000000000" pitchFamily="2"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6DE26DB1-A30D-45BE-9EBE-F2D5A7C33FA1}"/>
              </a:ext>
            </a:extLst>
          </p:cNvPr>
          <p:cNvSpPr>
            <a:spLocks noGrp="1"/>
          </p:cNvSpPr>
          <p:nvPr>
            <p:ph sz="quarter" idx="11"/>
          </p:nvPr>
        </p:nvSpPr>
        <p:spPr>
          <a:xfrm>
            <a:off x="762000" y="6304825"/>
            <a:ext cx="3835400" cy="406400"/>
          </a:xfrm>
        </p:spPr>
        <p:txBody>
          <a:bodyPr anchor="b">
            <a:noAutofit/>
          </a:bodyPr>
          <a:lstStyle>
            <a:lvl1pPr marL="0" indent="0">
              <a:buNone/>
              <a:defRPr sz="1600">
                <a:solidFill>
                  <a:srgbClr val="5E5D61"/>
                </a:solidFill>
                <a:latin typeface="Montserrat Light" panose="00000400000000000000" pitchFamily="2" charset="0"/>
              </a:defRPr>
            </a:lvl1pPr>
            <a:lvl2pPr marL="457200" indent="0">
              <a:buNone/>
              <a:defRPr/>
            </a:lvl2pPr>
          </a:lstStyle>
          <a:p>
            <a:pPr lvl="0"/>
            <a:r>
              <a:rPr lang="en-US"/>
              <a:t>Click to edit Master text styles</a:t>
            </a:r>
          </a:p>
        </p:txBody>
      </p:sp>
      <p:sp>
        <p:nvSpPr>
          <p:cNvPr id="13" name="object 4">
            <a:extLst>
              <a:ext uri="{FF2B5EF4-FFF2-40B4-BE49-F238E27FC236}">
                <a16:creationId xmlns:a16="http://schemas.microsoft.com/office/drawing/2014/main" id="{6808407B-E051-4D13-AD18-7FAE9954A0A1}"/>
              </a:ext>
            </a:extLst>
          </p:cNvPr>
          <p:cNvSpPr/>
          <p:nvPr userDrawn="1"/>
        </p:nvSpPr>
        <p:spPr>
          <a:xfrm>
            <a:off x="673100" y="3250112"/>
            <a:ext cx="7734300" cy="868680"/>
          </a:xfrm>
          <a:custGeom>
            <a:avLst/>
            <a:gdLst/>
            <a:ahLst/>
            <a:cxnLst/>
            <a:rect l="l" t="t" r="r" b="b"/>
            <a:pathLst>
              <a:path w="7324725" h="868679">
                <a:moveTo>
                  <a:pt x="7324699" y="0"/>
                </a:moveTo>
                <a:lnTo>
                  <a:pt x="0" y="0"/>
                </a:lnTo>
                <a:lnTo>
                  <a:pt x="0" y="868502"/>
                </a:lnTo>
                <a:lnTo>
                  <a:pt x="7324699" y="868502"/>
                </a:lnTo>
                <a:lnTo>
                  <a:pt x="7324699" y="0"/>
                </a:lnTo>
                <a:close/>
              </a:path>
            </a:pathLst>
          </a:custGeom>
          <a:solidFill>
            <a:srgbClr val="EF3340"/>
          </a:solidFill>
        </p:spPr>
        <p:txBody>
          <a:bodyPr wrap="square" lIns="0" tIns="0" rIns="0" bIns="0" rtlCol="0"/>
          <a:lstStyle/>
          <a:p>
            <a:endParaRPr/>
          </a:p>
        </p:txBody>
      </p:sp>
      <p:sp>
        <p:nvSpPr>
          <p:cNvPr id="8" name="Holder 2">
            <a:extLst>
              <a:ext uri="{FF2B5EF4-FFF2-40B4-BE49-F238E27FC236}">
                <a16:creationId xmlns:a16="http://schemas.microsoft.com/office/drawing/2014/main" id="{7EEA3459-28B6-4A37-BF85-423C78B2008A}"/>
              </a:ext>
            </a:extLst>
          </p:cNvPr>
          <p:cNvSpPr>
            <a:spLocks noGrp="1"/>
          </p:cNvSpPr>
          <p:nvPr>
            <p:ph type="ctrTitle"/>
          </p:nvPr>
        </p:nvSpPr>
        <p:spPr>
          <a:xfrm>
            <a:off x="774700" y="3296653"/>
            <a:ext cx="7645400" cy="775597"/>
          </a:xfrm>
          <a:prstGeom prst="rect">
            <a:avLst/>
          </a:prstGeom>
        </p:spPr>
        <p:txBody>
          <a:bodyPr wrap="square" lIns="0" tIns="0" rIns="0" bIns="0">
            <a:spAutoFit/>
          </a:bodyPr>
          <a:lstStyle>
            <a:lvl1pPr>
              <a:defRPr sz="5600">
                <a:solidFill>
                  <a:schemeClr val="bg1"/>
                </a:solidFill>
                <a:latin typeface="Ivy Mode" panose="020B0404020101010102" pitchFamily="34" charset="0"/>
                <a:cs typeface="Ivy Mode" panose="020B0404020101010102" pitchFamily="34" charset="0"/>
              </a:defRPr>
            </a:lvl1pPr>
          </a:lstStyle>
          <a:p>
            <a:endParaRPr/>
          </a:p>
        </p:txBody>
      </p:sp>
      <p:pic>
        <p:nvPicPr>
          <p:cNvPr id="15" name="Picture 14">
            <a:extLst>
              <a:ext uri="{FF2B5EF4-FFF2-40B4-BE49-F238E27FC236}">
                <a16:creationId xmlns:a16="http://schemas.microsoft.com/office/drawing/2014/main" id="{B9227285-C96E-4523-848F-3E193A3CD2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20209" y="422942"/>
            <a:ext cx="1485900" cy="1511300"/>
          </a:xfrm>
          <a:prstGeom prst="rect">
            <a:avLst/>
          </a:prstGeom>
        </p:spPr>
      </p:pic>
    </p:spTree>
    <p:extLst>
      <p:ext uri="{BB962C8B-B14F-4D97-AF65-F5344CB8AC3E}">
        <p14:creationId xmlns:p14="http://schemas.microsoft.com/office/powerpoint/2010/main" val="32904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498B9-599F-6D32-004C-E02841435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EC32C3A9-A8CE-2A75-AA2A-2C8ACF086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44E95E-1A42-4426-AF40-47ABFAE526AD}"/>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5" name="Marcador de pie de página 4">
            <a:extLst>
              <a:ext uri="{FF2B5EF4-FFF2-40B4-BE49-F238E27FC236}">
                <a16:creationId xmlns:a16="http://schemas.microsoft.com/office/drawing/2014/main" id="{ECC6A7B6-F90B-5D4E-6161-86C226F5B02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37ABEDD-5B46-D808-8CD7-14A6F6EA6EA0}"/>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4002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944EA-1B2E-25DA-CE65-0E86ADEB3A3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A5B4829-01F0-68C8-807E-66864EE7FA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284ACD4C-9873-05FE-A763-5AB3745448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F7E5ED8-16E8-26D7-0274-032C6FE360C6}"/>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6" name="Marcador de pie de página 5">
            <a:extLst>
              <a:ext uri="{FF2B5EF4-FFF2-40B4-BE49-F238E27FC236}">
                <a16:creationId xmlns:a16="http://schemas.microsoft.com/office/drawing/2014/main" id="{149B9944-AC9A-E9A7-6B5B-CB805EC739C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BD5CF5A-61F6-7B60-3176-7870DF8722BB}"/>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235730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90520-82C8-9555-D2FF-EC05869A52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77974DE9-C999-0F12-786E-B6A696E43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CE3FE66-506A-2D56-C02D-DCF287ECC2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DBF94A34-114F-B04B-A30D-63EEE7E3F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4E14AA-1201-5E47-D9EF-8E87E17012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ADB1BD86-3A86-E50C-4BA6-F265AA3B37C6}"/>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8" name="Marcador de pie de página 7">
            <a:extLst>
              <a:ext uri="{FF2B5EF4-FFF2-40B4-BE49-F238E27FC236}">
                <a16:creationId xmlns:a16="http://schemas.microsoft.com/office/drawing/2014/main" id="{C9BC2714-F6DA-53C6-205E-476F8F51307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04FA71DC-6625-0ADE-EE24-A9DD232DD8A1}"/>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255103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97E9A-2B18-9F70-6BE2-1B5480DDF95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6E59D563-5FE3-6281-336D-82F1A2B33D26}"/>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4" name="Marcador de pie de página 3">
            <a:extLst>
              <a:ext uri="{FF2B5EF4-FFF2-40B4-BE49-F238E27FC236}">
                <a16:creationId xmlns:a16="http://schemas.microsoft.com/office/drawing/2014/main" id="{F9628BAE-81E8-6A07-78D5-FD4B0DEF6083}"/>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9FE893ED-53F9-6770-59BD-C401220543E5}"/>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124640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99761F-7E1A-02F9-D65A-D773B6465B0A}"/>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3" name="Marcador de pie de página 2">
            <a:extLst>
              <a:ext uri="{FF2B5EF4-FFF2-40B4-BE49-F238E27FC236}">
                <a16:creationId xmlns:a16="http://schemas.microsoft.com/office/drawing/2014/main" id="{6D340A99-A1BC-F52B-CF9E-9E43B70159E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C3373CDA-6EF5-1645-B391-21F4752F41F3}"/>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36797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15F618-E125-0AD3-502B-3E188F8DB3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165DE9F-CF40-57E2-8497-2D7FF2A95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B2F6B228-1907-B308-B324-EF7522C3B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72C6C1-C0C0-CAAD-0235-4692895844D4}"/>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6" name="Marcador de pie de página 5">
            <a:extLst>
              <a:ext uri="{FF2B5EF4-FFF2-40B4-BE49-F238E27FC236}">
                <a16:creationId xmlns:a16="http://schemas.microsoft.com/office/drawing/2014/main" id="{2801AC4A-5577-8DDB-A37A-957D51BF5E1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6C874BC-B5DF-E94F-DE40-FF4E9E8A7E6A}"/>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96478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A22-53AC-0854-B517-4E8297E3A4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E194E680-A7E3-95FE-AAE5-87925D810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607598E0-B362-94E2-C3D6-A60BB3AA6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725707-5519-A4E0-E329-FD79FB63C7E1}"/>
              </a:ext>
            </a:extLst>
          </p:cNvPr>
          <p:cNvSpPr>
            <a:spLocks noGrp="1"/>
          </p:cNvSpPr>
          <p:nvPr>
            <p:ph type="dt" sz="half" idx="10"/>
          </p:nvPr>
        </p:nvSpPr>
        <p:spPr/>
        <p:txBody>
          <a:bodyPr/>
          <a:lstStyle/>
          <a:p>
            <a:fld id="{E8E96C91-E6F2-4F31-9722-AB1692B681F7}" type="datetimeFigureOut">
              <a:rPr lang="es-DO" smtClean="0"/>
              <a:t>25/7/2023</a:t>
            </a:fld>
            <a:endParaRPr lang="es-DO"/>
          </a:p>
        </p:txBody>
      </p:sp>
      <p:sp>
        <p:nvSpPr>
          <p:cNvPr id="6" name="Marcador de pie de página 5">
            <a:extLst>
              <a:ext uri="{FF2B5EF4-FFF2-40B4-BE49-F238E27FC236}">
                <a16:creationId xmlns:a16="http://schemas.microsoft.com/office/drawing/2014/main" id="{72F91675-FBB2-D3D3-DDAA-4EBE02DC45A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75FBC0F-073C-D666-1293-D58532C29E04}"/>
              </a:ext>
            </a:extLst>
          </p:cNvPr>
          <p:cNvSpPr>
            <a:spLocks noGrp="1"/>
          </p:cNvSpPr>
          <p:nvPr>
            <p:ph type="sldNum" sz="quarter" idx="12"/>
          </p:nvPr>
        </p:nvSpPr>
        <p:spPr/>
        <p:txBody>
          <a:bodyPr/>
          <a:lstStyle/>
          <a:p>
            <a:fld id="{FBC0D2F5-ECE7-4E9F-B4F9-45A3E6D2EAEF}" type="slidenum">
              <a:rPr lang="es-DO" smtClean="0"/>
              <a:t>‹Nº›</a:t>
            </a:fld>
            <a:endParaRPr lang="es-DO"/>
          </a:p>
        </p:txBody>
      </p:sp>
    </p:spTree>
    <p:extLst>
      <p:ext uri="{BB962C8B-B14F-4D97-AF65-F5344CB8AC3E}">
        <p14:creationId xmlns:p14="http://schemas.microsoft.com/office/powerpoint/2010/main" val="63882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250A35-1104-9151-65C9-A54DB7D8E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70624B9-1A0F-1887-F174-9CA8FAE8B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B90B2C5-6B92-3710-535F-F65055E8A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6C91-E6F2-4F31-9722-AB1692B681F7}" type="datetimeFigureOut">
              <a:rPr lang="es-DO" smtClean="0"/>
              <a:t>25/7/2023</a:t>
            </a:fld>
            <a:endParaRPr lang="es-DO"/>
          </a:p>
        </p:txBody>
      </p:sp>
      <p:sp>
        <p:nvSpPr>
          <p:cNvPr id="5" name="Marcador de pie de página 4">
            <a:extLst>
              <a:ext uri="{FF2B5EF4-FFF2-40B4-BE49-F238E27FC236}">
                <a16:creationId xmlns:a16="http://schemas.microsoft.com/office/drawing/2014/main" id="{36E13318-66C0-8799-24EE-4B97E303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51CC73FB-596C-50A8-19AF-00BA176C1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0D2F5-ECE7-4E9F-B4F9-45A3E6D2EAEF}" type="slidenum">
              <a:rPr lang="es-DO" smtClean="0"/>
              <a:t>‹Nº›</a:t>
            </a:fld>
            <a:endParaRPr lang="es-DO"/>
          </a:p>
        </p:txBody>
      </p:sp>
    </p:spTree>
    <p:extLst>
      <p:ext uri="{BB962C8B-B14F-4D97-AF65-F5344CB8AC3E}">
        <p14:creationId xmlns:p14="http://schemas.microsoft.com/office/powerpoint/2010/main" val="240577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B42C45-3236-4797-ABAC-DF567A4D3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E4A7A58-72C5-479E-A850-90E91A77C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9D0EA88-7664-478F-845B-C74229D7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C9CF0-D3FB-4801-8F12-A5A13983600D}" type="datetimeFigureOut">
              <a:rPr lang="es-DO" smtClean="0"/>
              <a:t>25/7/2023</a:t>
            </a:fld>
            <a:endParaRPr lang="es-DO"/>
          </a:p>
        </p:txBody>
      </p:sp>
      <p:sp>
        <p:nvSpPr>
          <p:cNvPr id="5" name="Marcador de pie de página 4">
            <a:extLst>
              <a:ext uri="{FF2B5EF4-FFF2-40B4-BE49-F238E27FC236}">
                <a16:creationId xmlns:a16="http://schemas.microsoft.com/office/drawing/2014/main" id="{EA57F28F-138B-4F7D-925F-40A0B1925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8E919FD6-5E6E-4701-B835-568D97A64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43F3B-62D5-4FBC-9164-B019B036EE22}" type="slidenum">
              <a:rPr lang="es-DO" smtClean="0"/>
              <a:t>‹Nº›</a:t>
            </a:fld>
            <a:endParaRPr lang="es-DO"/>
          </a:p>
        </p:txBody>
      </p:sp>
    </p:spTree>
    <p:extLst>
      <p:ext uri="{BB962C8B-B14F-4D97-AF65-F5344CB8AC3E}">
        <p14:creationId xmlns:p14="http://schemas.microsoft.com/office/powerpoint/2010/main" val="176296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7D03FE-93D6-4963-8817-939B52D9D20E}"/>
              </a:ext>
            </a:extLst>
          </p:cNvPr>
          <p:cNvSpPr>
            <a:spLocks noGrp="1"/>
          </p:cNvSpPr>
          <p:nvPr>
            <p:ph type="subTitle" idx="4"/>
          </p:nvPr>
        </p:nvSpPr>
        <p:spPr>
          <a:xfrm>
            <a:off x="764540" y="1954305"/>
            <a:ext cx="11150424" cy="1347035"/>
          </a:xfrm>
        </p:spPr>
        <p:txBody>
          <a:bodyPr vert="horz" wrap="square" lIns="0" tIns="0" rIns="0" bIns="0" rtlCol="0" anchor="t">
            <a:spAutoFit/>
          </a:bodyPr>
          <a:lstStyle/>
          <a:p>
            <a:r>
              <a:rPr lang="es-DO" sz="4800"/>
              <a:t>Plan Operativo Anual 2023</a:t>
            </a:r>
          </a:p>
          <a:p>
            <a:r>
              <a:rPr lang="es-DO" sz="4000" dirty="0"/>
              <a:t>modificado</a:t>
            </a:r>
          </a:p>
        </p:txBody>
      </p:sp>
      <p:sp>
        <p:nvSpPr>
          <p:cNvPr id="4" name="Content Placeholder 3">
            <a:extLst>
              <a:ext uri="{FF2B5EF4-FFF2-40B4-BE49-F238E27FC236}">
                <a16:creationId xmlns:a16="http://schemas.microsoft.com/office/drawing/2014/main" id="{95D31B39-B826-412A-A9F3-CF6BD3EB784A}"/>
              </a:ext>
            </a:extLst>
          </p:cNvPr>
          <p:cNvSpPr>
            <a:spLocks noGrp="1"/>
          </p:cNvSpPr>
          <p:nvPr>
            <p:ph sz="quarter" idx="11"/>
          </p:nvPr>
        </p:nvSpPr>
        <p:spPr>
          <a:xfrm>
            <a:off x="680719" y="4415640"/>
            <a:ext cx="3835400" cy="406400"/>
          </a:xfrm>
        </p:spPr>
        <p:txBody>
          <a:bodyPr/>
          <a:lstStyle/>
          <a:p>
            <a:r>
              <a:rPr lang="es-DO"/>
              <a:t>Dirección General Técnica</a:t>
            </a:r>
          </a:p>
          <a:p>
            <a:r>
              <a:rPr lang="es-DO"/>
              <a:t>Dirección de Planificación</a:t>
            </a:r>
          </a:p>
        </p:txBody>
      </p:sp>
      <p:sp>
        <p:nvSpPr>
          <p:cNvPr id="6" name="TextBox 5">
            <a:extLst>
              <a:ext uri="{FF2B5EF4-FFF2-40B4-BE49-F238E27FC236}">
                <a16:creationId xmlns:a16="http://schemas.microsoft.com/office/drawing/2014/main" id="{964C7CC1-EB06-4467-80FF-D3015BF3F8CF}"/>
              </a:ext>
            </a:extLst>
          </p:cNvPr>
          <p:cNvSpPr txBox="1"/>
          <p:nvPr/>
        </p:nvSpPr>
        <p:spPr>
          <a:xfrm>
            <a:off x="680719" y="3306053"/>
            <a:ext cx="85595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600" b="0" i="0" u="none" strike="noStrike" kern="1200" cap="none" spc="0" normalizeH="0" baseline="0" noProof="0">
                <a:ln>
                  <a:noFill/>
                </a:ln>
                <a:solidFill>
                  <a:prstClr val="white"/>
                </a:solidFill>
                <a:effectLst/>
                <a:uLnTx/>
                <a:uFillTx/>
                <a:latin typeface="Ivy Mode" panose="020B0404020101010102" pitchFamily="34" charset="0"/>
                <a:ea typeface="+mn-ea"/>
                <a:cs typeface="Ivy Mode" panose="020B0404020101010102" pitchFamily="34" charset="0"/>
              </a:rPr>
              <a:t>Descripción de Proyectos</a:t>
            </a:r>
          </a:p>
        </p:txBody>
      </p:sp>
    </p:spTree>
    <p:extLst>
      <p:ext uri="{BB962C8B-B14F-4D97-AF65-F5344CB8AC3E}">
        <p14:creationId xmlns:p14="http://schemas.microsoft.com/office/powerpoint/2010/main" val="324789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8B33FD3-2D39-161C-0B96-9AE2D13265C1}"/>
              </a:ext>
            </a:extLst>
          </p:cNvPr>
          <p:cNvSpPr>
            <a:spLocks noGrp="1"/>
          </p:cNvSpPr>
          <p:nvPr>
            <p:ph type="title"/>
          </p:nvPr>
        </p:nvSpPr>
        <p:spPr>
          <a:xfrm>
            <a:off x="1058173" y="847210"/>
            <a:ext cx="9673088" cy="2411081"/>
          </a:xfrm>
        </p:spPr>
        <p:txBody>
          <a:bodyPr>
            <a:normAutofit/>
          </a:bodyPr>
          <a:lstStyle/>
          <a:p>
            <a:pPr algn="just"/>
            <a:r>
              <a:rPr lang="es-ES" dirty="0">
                <a:solidFill>
                  <a:schemeClr val="tx1"/>
                </a:solidFill>
                <a:latin typeface="Montserrat Light"/>
              </a:rPr>
              <a:t>En su acta </a:t>
            </a:r>
            <a:r>
              <a:rPr lang="es-ES" dirty="0" err="1">
                <a:solidFill>
                  <a:schemeClr val="tx1"/>
                </a:solidFill>
                <a:latin typeface="Montserrat Light"/>
              </a:rPr>
              <a:t>Acta</a:t>
            </a:r>
            <a:r>
              <a:rPr lang="es-ES" dirty="0">
                <a:solidFill>
                  <a:schemeClr val="tx1"/>
                </a:solidFill>
                <a:latin typeface="Montserrat Light"/>
              </a:rPr>
              <a:t> 16-2023, de fecha 23 de mayo de 2023, el Consejo del Poder Judicial aprobó la modificación del POA 2023 para  que esté conformado por un total de 13 proyectos para el año 2023, de los cuales, 11 son proyectos de arrastre y 2 proyectos nuevo. Asimismo, se han clasificados en temas y/o programas basados en los siguientes ejes estratégicos:</a:t>
            </a:r>
            <a:endParaRPr lang="es-DO" dirty="0">
              <a:solidFill>
                <a:schemeClr val="tx1"/>
              </a:solidFill>
              <a:latin typeface="Montserrat Light"/>
            </a:endParaRPr>
          </a:p>
        </p:txBody>
      </p:sp>
      <p:pic>
        <p:nvPicPr>
          <p:cNvPr id="10" name="Imagen 9">
            <a:extLst>
              <a:ext uri="{FF2B5EF4-FFF2-40B4-BE49-F238E27FC236}">
                <a16:creationId xmlns:a16="http://schemas.microsoft.com/office/drawing/2014/main" id="{3B50FA3D-9F93-07CF-066A-0A5C01D9E904}"/>
              </a:ext>
            </a:extLst>
          </p:cNvPr>
          <p:cNvPicPr>
            <a:picLocks noChangeAspect="1"/>
          </p:cNvPicPr>
          <p:nvPr/>
        </p:nvPicPr>
        <p:blipFill>
          <a:blip r:embed="rId2"/>
          <a:stretch>
            <a:fillRect/>
          </a:stretch>
        </p:blipFill>
        <p:spPr>
          <a:xfrm>
            <a:off x="505513" y="3314592"/>
            <a:ext cx="2947650" cy="2202000"/>
          </a:xfrm>
          <a:prstGeom prst="rect">
            <a:avLst/>
          </a:prstGeom>
        </p:spPr>
      </p:pic>
      <p:pic>
        <p:nvPicPr>
          <p:cNvPr id="12" name="Imagen 11">
            <a:extLst>
              <a:ext uri="{FF2B5EF4-FFF2-40B4-BE49-F238E27FC236}">
                <a16:creationId xmlns:a16="http://schemas.microsoft.com/office/drawing/2014/main" id="{B2D5409A-048D-4804-5FCB-076F29F5BE2E}"/>
              </a:ext>
            </a:extLst>
          </p:cNvPr>
          <p:cNvPicPr>
            <a:picLocks noChangeAspect="1"/>
          </p:cNvPicPr>
          <p:nvPr/>
        </p:nvPicPr>
        <p:blipFill>
          <a:blip r:embed="rId3"/>
          <a:stretch>
            <a:fillRect/>
          </a:stretch>
        </p:blipFill>
        <p:spPr>
          <a:xfrm>
            <a:off x="4261409" y="3429000"/>
            <a:ext cx="3033352" cy="2087592"/>
          </a:xfrm>
          <a:prstGeom prst="rect">
            <a:avLst/>
          </a:prstGeom>
        </p:spPr>
      </p:pic>
      <p:pic>
        <p:nvPicPr>
          <p:cNvPr id="14" name="Imagen 13">
            <a:extLst>
              <a:ext uri="{FF2B5EF4-FFF2-40B4-BE49-F238E27FC236}">
                <a16:creationId xmlns:a16="http://schemas.microsoft.com/office/drawing/2014/main" id="{44C83A17-58F1-9C2E-A01C-A1D416DFC505}"/>
              </a:ext>
            </a:extLst>
          </p:cNvPr>
          <p:cNvPicPr>
            <a:picLocks noChangeAspect="1"/>
          </p:cNvPicPr>
          <p:nvPr/>
        </p:nvPicPr>
        <p:blipFill>
          <a:blip r:embed="rId4"/>
          <a:stretch>
            <a:fillRect/>
          </a:stretch>
        </p:blipFill>
        <p:spPr>
          <a:xfrm>
            <a:off x="8113771" y="3465341"/>
            <a:ext cx="3385285" cy="2087592"/>
          </a:xfrm>
          <a:prstGeom prst="rect">
            <a:avLst/>
          </a:prstGeom>
        </p:spPr>
      </p:pic>
    </p:spTree>
    <p:extLst>
      <p:ext uri="{BB962C8B-B14F-4D97-AF65-F5344CB8AC3E}">
        <p14:creationId xmlns:p14="http://schemas.microsoft.com/office/powerpoint/2010/main" val="286840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pSp>
        <p:nvGrpSpPr>
          <p:cNvPr id="2" name="Grupo 1">
            <a:extLst>
              <a:ext uri="{FF2B5EF4-FFF2-40B4-BE49-F238E27FC236}">
                <a16:creationId xmlns:a16="http://schemas.microsoft.com/office/drawing/2014/main" id="{C4271D1F-A507-AEAD-6CA0-D94D1AF697D2}"/>
              </a:ext>
            </a:extLst>
          </p:cNvPr>
          <p:cNvGrpSpPr/>
          <p:nvPr/>
        </p:nvGrpSpPr>
        <p:grpSpPr>
          <a:xfrm>
            <a:off x="0" y="965346"/>
            <a:ext cx="12192000" cy="376615"/>
            <a:chOff x="0" y="831083"/>
            <a:chExt cx="12192000" cy="376615"/>
          </a:xfrm>
        </p:grpSpPr>
        <p:sp>
          <p:nvSpPr>
            <p:cNvPr id="8" name="Rectángulo 7">
              <a:extLst>
                <a:ext uri="{FF2B5EF4-FFF2-40B4-BE49-F238E27FC236}">
                  <a16:creationId xmlns:a16="http://schemas.microsoft.com/office/drawing/2014/main" id="{2177FA1F-5118-03C8-E84C-2A3CE98DBAC6}"/>
                </a:ext>
              </a:extLst>
            </p:cNvPr>
            <p:cNvSpPr/>
            <p:nvPr/>
          </p:nvSpPr>
          <p:spPr>
            <a:xfrm>
              <a:off x="0" y="831083"/>
              <a:ext cx="12192000" cy="360000"/>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6" name="Imagen 5">
              <a:extLst>
                <a:ext uri="{FF2B5EF4-FFF2-40B4-BE49-F238E27FC236}">
                  <a16:creationId xmlns:a16="http://schemas.microsoft.com/office/drawing/2014/main" id="{123E5422-A401-2792-4083-73482076DA00}"/>
                </a:ext>
              </a:extLst>
            </p:cNvPr>
            <p:cNvPicPr>
              <a:picLocks noChangeAspect="1"/>
            </p:cNvPicPr>
            <p:nvPr/>
          </p:nvPicPr>
          <p:blipFill rotWithShape="1">
            <a:blip r:embed="rId4">
              <a:clrChange>
                <a:clrFrom>
                  <a:srgbClr val="00AF41"/>
                </a:clrFrom>
                <a:clrTo>
                  <a:srgbClr val="00AF41">
                    <a:alpha val="0"/>
                  </a:srgbClr>
                </a:clrTo>
              </a:clrChange>
            </a:blip>
            <a:srcRect l="4559" t="67493" r="28781" b="8725"/>
            <a:stretch/>
          </p:blipFill>
          <p:spPr>
            <a:xfrm>
              <a:off x="10487999" y="844507"/>
              <a:ext cx="1579094" cy="363191"/>
            </a:xfrm>
            <a:prstGeom prst="rect">
              <a:avLst/>
            </a:prstGeom>
          </p:spPr>
        </p:pic>
        <p:sp>
          <p:nvSpPr>
            <p:cNvPr id="9" name="CuadroTexto 8">
              <a:extLst>
                <a:ext uri="{FF2B5EF4-FFF2-40B4-BE49-F238E27FC236}">
                  <a16:creationId xmlns:a16="http://schemas.microsoft.com/office/drawing/2014/main" id="{2D218337-24A2-2F56-DBF8-5951BC33FC09}"/>
                </a:ext>
              </a:extLst>
            </p:cNvPr>
            <p:cNvSpPr txBox="1"/>
            <p:nvPr/>
          </p:nvSpPr>
          <p:spPr>
            <a:xfrm>
              <a:off x="40717" y="839476"/>
              <a:ext cx="7310362"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1: JUSTICIA PARA TODAS Y TODOS</a:t>
              </a:r>
            </a:p>
          </p:txBody>
        </p:sp>
      </p:grpSp>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02BBF96-D47E-D38E-0800-7309C7F28578}"/>
              </a:ext>
            </a:extLst>
          </p:cNvPr>
          <p:cNvGraphicFramePr>
            <a:graphicFrameLocks noGrp="1"/>
          </p:cNvGraphicFramePr>
          <p:nvPr>
            <p:extLst>
              <p:ext uri="{D42A27DB-BD31-4B8C-83A1-F6EECF244321}">
                <p14:modId xmlns:p14="http://schemas.microsoft.com/office/powerpoint/2010/main" val="3797165787"/>
              </p:ext>
            </p:extLst>
          </p:nvPr>
        </p:nvGraphicFramePr>
        <p:xfrm>
          <a:off x="116917" y="1343051"/>
          <a:ext cx="12026374" cy="489712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0">
                  <a:extLst>
                    <a:ext uri="{9D8B030D-6E8A-4147-A177-3AD203B41FA5}">
                      <a16:colId xmlns:a16="http://schemas.microsoft.com/office/drawing/2014/main" val="135175703"/>
                    </a:ext>
                  </a:extLst>
                </a:gridCol>
                <a:gridCol w="3579541">
                  <a:extLst>
                    <a:ext uri="{9D8B030D-6E8A-4147-A177-3AD203B41FA5}">
                      <a16:colId xmlns:a16="http://schemas.microsoft.com/office/drawing/2014/main" val="139977397"/>
                    </a:ext>
                  </a:extLst>
                </a:gridCol>
                <a:gridCol w="2132942">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a:rPr>
                        <a:t>No.</a:t>
                      </a:r>
                    </a:p>
                  </a:txBody>
                  <a:tcPr/>
                </a:tc>
                <a:tc>
                  <a:txBody>
                    <a:bodyPr/>
                    <a:lstStyle/>
                    <a:p>
                      <a:pPr algn="ctr"/>
                      <a:r>
                        <a:rPr lang="es-DO" dirty="0">
                          <a:latin typeface="Montserrat Light"/>
                        </a:rPr>
                        <a:t>Nombre </a:t>
                      </a:r>
                      <a:endParaRPr lang="es-DO" dirty="0">
                        <a:latin typeface="Montserrat Light" panose="00000400000000000000" pitchFamily="2" charset="0"/>
                      </a:endParaRPr>
                    </a:p>
                  </a:txBody>
                  <a:tcPr/>
                </a:tc>
                <a:tc>
                  <a:txBody>
                    <a:bodyPr/>
                    <a:lstStyle/>
                    <a:p>
                      <a:pPr algn="ctr"/>
                      <a:r>
                        <a:rPr lang="es-DO" dirty="0">
                          <a:latin typeface="Montserrat Light"/>
                        </a:rPr>
                        <a:t>Descripción</a:t>
                      </a:r>
                    </a:p>
                  </a:txBody>
                  <a:tcPr/>
                </a:tc>
                <a:tc>
                  <a:txBody>
                    <a:bodyPr/>
                    <a:lstStyle/>
                    <a:p>
                      <a:pPr algn="ctr"/>
                      <a:r>
                        <a:rPr lang="es-DO" dirty="0">
                          <a:latin typeface="Montserrat Light"/>
                        </a:rPr>
                        <a:t>Responsable</a:t>
                      </a:r>
                    </a:p>
                  </a:txBody>
                  <a:tcPr/>
                </a:tc>
                <a:tc>
                  <a:txBody>
                    <a:bodyPr/>
                    <a:lstStyle/>
                    <a:p>
                      <a:pPr algn="ctr"/>
                      <a:r>
                        <a:rPr lang="es-DO" dirty="0">
                          <a:latin typeface="Montserrat Light"/>
                        </a:rPr>
                        <a:t>Presupuesto</a:t>
                      </a:r>
                    </a:p>
                  </a:txBody>
                  <a:tcPr/>
                </a:tc>
                <a:extLst>
                  <a:ext uri="{0D108BD9-81ED-4DB2-BD59-A6C34878D82A}">
                    <a16:rowId xmlns:a16="http://schemas.microsoft.com/office/drawing/2014/main" val="3925969102"/>
                  </a:ext>
                </a:extLst>
              </a:tr>
              <a:tr h="370839">
                <a:tc>
                  <a:txBody>
                    <a:bodyPr/>
                    <a:lstStyle/>
                    <a:p>
                      <a:pPr lvl="0" algn="ctr">
                        <a:buNone/>
                      </a:pPr>
                      <a:r>
                        <a:rPr lang="es-MX" sz="1200" dirty="0">
                          <a:solidFill>
                            <a:schemeClr val="tx1"/>
                          </a:solidFill>
                          <a:latin typeface="Montserrat Light"/>
                        </a:rPr>
                        <a:t>1</a:t>
                      </a:r>
                    </a:p>
                  </a:txBody>
                  <a:tcPr/>
                </a:tc>
                <a:tc>
                  <a:txBody>
                    <a:bodyPr/>
                    <a:lstStyle/>
                    <a:p>
                      <a:pPr lvl="0">
                        <a:buNone/>
                      </a:pPr>
                      <a:r>
                        <a:rPr lang="es-ES" sz="1200" dirty="0">
                          <a:latin typeface="Montserrat Light"/>
                        </a:rPr>
                        <a:t>Modelo Prestación Servicio Judicial*</a:t>
                      </a:r>
                      <a:endParaRPr lang="es-ES" dirty="0"/>
                    </a:p>
                  </a:txBody>
                  <a:tcPr/>
                </a:tc>
                <a:tc>
                  <a:txBody>
                    <a:bodyPr/>
                    <a:lstStyle/>
                    <a:p>
                      <a:pPr lvl="0" rtl="0">
                        <a:buNone/>
                      </a:pPr>
                      <a:r>
                        <a:rPr lang="es-DO" sz="900" kern="1200" dirty="0">
                          <a:solidFill>
                            <a:schemeClr val="tx1"/>
                          </a:solidFill>
                          <a:latin typeface="Montserrat Light"/>
                          <a:ea typeface="+mn-ea"/>
                          <a:cs typeface="+mn-cs"/>
                        </a:rPr>
                        <a:t>Este proyecto tiene como objetivo diseñar e implementar un Modelo Integral de Prestación del servicio judicial, que asegure la calidad y la satisfacción en la atención de los usuarios(as) de justicia, basado en la mejora continua, la organización de los canales de atención, los servicios comunes, los procesos operativos de los tribunales, la capacitación así como otros recursos que apoyan la labor jurisdiccional de los tribunales a través del apoyo e incorporación del uso de la tecnología de la información y la comunicación.  </a:t>
                      </a:r>
                      <a:endParaRPr lang="es-ES" sz="900"/>
                    </a:p>
                    <a:p>
                      <a:pPr lvl="0" rtl="0">
                        <a:buNone/>
                      </a:pPr>
                      <a:endParaRPr lang="es-DO" sz="900" dirty="0"/>
                    </a:p>
                    <a:p>
                      <a:pPr lvl="0" rtl="0">
                        <a:buNone/>
                      </a:pPr>
                      <a:r>
                        <a:rPr lang="es-DO" sz="900" kern="1200" dirty="0">
                          <a:solidFill>
                            <a:schemeClr val="tx1"/>
                          </a:solidFill>
                          <a:latin typeface="Montserrat Light"/>
                          <a:ea typeface="+mn-ea"/>
                          <a:cs typeface="+mn-cs"/>
                        </a:rPr>
                        <a:t>Con el mismo se pretende realizar el levantamiento de los procesos de atención, la documentación del modelo de atención integral centrado en el usuario, la estandarización así como el establecimiento de indicadores para la medición de la calidad del servicio judicial. </a:t>
                      </a:r>
                      <a:endParaRPr lang="es-DO" sz="900" dirty="0"/>
                    </a:p>
                  </a:txBody>
                  <a:tcPr/>
                </a:tc>
                <a:tc>
                  <a:txBody>
                    <a:bodyPr/>
                    <a:lstStyle/>
                    <a:p>
                      <a:pPr lvl="0" algn="ctr">
                        <a:buNone/>
                      </a:pPr>
                      <a:r>
                        <a:rPr lang="es-ES" sz="1200" dirty="0">
                          <a:latin typeface="Montserrat Light"/>
                        </a:rPr>
                        <a:t>Administración General del Servicio Judicial </a:t>
                      </a:r>
                      <a:endParaRPr lang="es-ES" dirty="0"/>
                    </a:p>
                  </a:txBody>
                  <a:tcPr/>
                </a:tc>
                <a:tc>
                  <a:txBody>
                    <a:bodyPr/>
                    <a:lstStyle/>
                    <a:p>
                      <a:pPr lvl="0" algn="ctr">
                        <a:buNone/>
                      </a:pPr>
                      <a:r>
                        <a:rPr lang="es-DO" sz="1200" dirty="0">
                          <a:latin typeface="Montserrat Light"/>
                        </a:rPr>
                        <a:t>$5,410,000.00 </a:t>
                      </a:r>
                      <a:endParaRPr lang="es-ES" dirty="0"/>
                    </a:p>
                  </a:txBody>
                  <a:tcPr/>
                </a:tc>
                <a:extLst>
                  <a:ext uri="{0D108BD9-81ED-4DB2-BD59-A6C34878D82A}">
                    <a16:rowId xmlns:a16="http://schemas.microsoft.com/office/drawing/2014/main" val="3296309177"/>
                  </a:ext>
                </a:extLst>
              </a:tr>
              <a:tr h="370839">
                <a:tc>
                  <a:txBody>
                    <a:bodyPr/>
                    <a:lstStyle/>
                    <a:p>
                      <a:pPr lvl="0" algn="ctr">
                        <a:buNone/>
                      </a:pPr>
                      <a:r>
                        <a:rPr lang="es-MX" sz="1200" dirty="0">
                          <a:solidFill>
                            <a:schemeClr val="tx1"/>
                          </a:solidFill>
                          <a:latin typeface="Montserrat Light"/>
                        </a:rPr>
                        <a:t>2</a:t>
                      </a:r>
                    </a:p>
                  </a:txBody>
                  <a:tcPr/>
                </a:tc>
                <a:tc>
                  <a:txBody>
                    <a:bodyPr/>
                    <a:lstStyle/>
                    <a:p>
                      <a:pPr marL="0" marR="0" lvl="0" indent="0" algn="l" rtl="0">
                        <a:lnSpc>
                          <a:spcPct val="100000"/>
                        </a:lnSpc>
                        <a:spcBef>
                          <a:spcPts val="0"/>
                        </a:spcBef>
                        <a:spcAft>
                          <a:spcPts val="0"/>
                        </a:spcAft>
                        <a:buClrTx/>
                        <a:buSzTx/>
                        <a:buFontTx/>
                        <a:buNone/>
                      </a:pPr>
                      <a:r>
                        <a:rPr lang="es-DO" sz="1200" dirty="0">
                          <a:latin typeface="Montserrat Light"/>
                        </a:rPr>
                        <a:t>Transformación Digital del Poder Judicial*</a:t>
                      </a:r>
                      <a:endParaRPr lang="es-ES" sz="1200" dirty="0">
                        <a:latin typeface="Montserrat Light"/>
                      </a:endParaRPr>
                    </a:p>
                  </a:txBody>
                  <a:tcPr/>
                </a:tc>
                <a:tc>
                  <a:txBody>
                    <a:bodyPr/>
                    <a:lstStyle/>
                    <a:p>
                      <a:pPr marL="0" lvl="0" algn="l" rtl="0">
                        <a:buNone/>
                      </a:pPr>
                      <a:r>
                        <a:rPr lang="es-DO" sz="900" kern="1200" dirty="0">
                          <a:solidFill>
                            <a:schemeClr val="tx1"/>
                          </a:solidFill>
                          <a:latin typeface="Montserrat Light"/>
                          <a:ea typeface="+mn-ea"/>
                          <a:cs typeface="+mn-cs"/>
                        </a:rPr>
                        <a:t>Diseño y puesta en marcha de soluciones tecnológicas que habiliten canales digitales para la gestión judicial en línea: trámites judiciales digitales, audiencias virtuales y firma electrónica; exceptuando la materia Penal. </a:t>
                      </a:r>
                      <a:r>
                        <a:rPr lang="es-DO" sz="900" b="0" i="0" kern="1200" dirty="0">
                          <a:solidFill>
                            <a:schemeClr val="tx1"/>
                          </a:solidFill>
                          <a:effectLst/>
                          <a:latin typeface="+mn-lt"/>
                          <a:ea typeface="+mn-ea"/>
                          <a:cs typeface="+mn-cs"/>
                        </a:rPr>
                        <a:t> </a:t>
                      </a:r>
                      <a:r>
                        <a:rPr lang="es-DO" sz="900" kern="1200" dirty="0">
                          <a:solidFill>
                            <a:schemeClr val="tx1"/>
                          </a:solidFill>
                          <a:latin typeface="Montserrat Light"/>
                          <a:ea typeface="+mn-ea"/>
                          <a:cs typeface="+mn-cs"/>
                        </a:rPr>
                        <a:t>Así como el diseño de un modelo operacional de los tribunales y sus unidades de apoyo que represente un sistema integrado de gestión de los procesos operacionales permitiendo estandarizar y aumentar la eficiencia en la prestación de servicios. En ese sentido, implica la identificación, análisis y diseño de los flujos de actividades necesarios para la atención de los casos y solicitudes, con la participación de los actores de los tribunales. </a:t>
                      </a:r>
                      <a:endParaRPr lang="es-DO" sz="900"/>
                    </a:p>
                  </a:txBody>
                  <a:tcPr/>
                </a:tc>
                <a:tc>
                  <a:txBody>
                    <a:bodyPr/>
                    <a:lstStyle/>
                    <a:p>
                      <a:pPr lvl="0" algn="ctr">
                        <a:buNone/>
                      </a:pPr>
                      <a:r>
                        <a:rPr lang="es-ES" sz="1200" dirty="0">
                          <a:latin typeface="Montserrat Light"/>
                        </a:rPr>
                        <a:t>Dirección de Tecnología </a:t>
                      </a:r>
                      <a:endParaRPr lang="es-ES" dirty="0"/>
                    </a:p>
                  </a:txBody>
                  <a:tcPr/>
                </a:tc>
                <a:tc>
                  <a:txBody>
                    <a:bodyPr/>
                    <a:lstStyle/>
                    <a:p>
                      <a:pPr lvl="0" algn="ctr">
                        <a:buNone/>
                      </a:pPr>
                      <a:r>
                        <a:rPr lang="es-DO" sz="1200" dirty="0">
                          <a:latin typeface="Montserrat Light"/>
                        </a:rPr>
                        <a:t>$203,020,315.00 </a:t>
                      </a:r>
                      <a:endParaRPr lang="es-ES" dirty="0"/>
                    </a:p>
                  </a:txBody>
                  <a:tcPr/>
                </a:tc>
                <a:extLst>
                  <a:ext uri="{0D108BD9-81ED-4DB2-BD59-A6C34878D82A}">
                    <a16:rowId xmlns:a16="http://schemas.microsoft.com/office/drawing/2014/main" val="3830611395"/>
                  </a:ext>
                </a:extLst>
              </a:tr>
              <a:tr h="370838">
                <a:tc>
                  <a:txBody>
                    <a:bodyPr/>
                    <a:lstStyle/>
                    <a:p>
                      <a:pPr lvl="0" algn="ctr">
                        <a:buNone/>
                      </a:pPr>
                      <a:r>
                        <a:rPr lang="es-DO" sz="1200" dirty="0">
                          <a:solidFill>
                            <a:schemeClr val="tx1"/>
                          </a:solidFill>
                          <a:latin typeface="Montserrat Light"/>
                        </a:rPr>
                        <a:t>3</a:t>
                      </a:r>
                    </a:p>
                  </a:txBody>
                  <a:tcPr/>
                </a:tc>
                <a:tc>
                  <a:txBody>
                    <a:bodyPr/>
                    <a:lstStyle/>
                    <a:p>
                      <a:pPr marL="0" marR="0" lvl="0" indent="0" algn="l">
                        <a:lnSpc>
                          <a:spcPct val="100000"/>
                        </a:lnSpc>
                        <a:spcBef>
                          <a:spcPts val="0"/>
                        </a:spcBef>
                        <a:spcAft>
                          <a:spcPts val="0"/>
                        </a:spcAft>
                        <a:buNone/>
                      </a:pPr>
                      <a:r>
                        <a:rPr lang="pt-BR" sz="1200" kern="1200" noProof="0" dirty="0" err="1">
                          <a:solidFill>
                            <a:schemeClr val="tx1"/>
                          </a:solidFill>
                          <a:latin typeface="Montserrat Light"/>
                          <a:ea typeface="+mn-ea"/>
                          <a:cs typeface="+mn-cs"/>
                        </a:rPr>
                        <a:t>Plan</a:t>
                      </a:r>
                      <a:r>
                        <a:rPr lang="pt-BR" sz="1200" kern="1200" noProof="0" dirty="0">
                          <a:solidFill>
                            <a:schemeClr val="tx1"/>
                          </a:solidFill>
                          <a:latin typeface="Montserrat Light"/>
                          <a:ea typeface="+mn-ea"/>
                          <a:cs typeface="+mn-cs"/>
                        </a:rPr>
                        <a:t> de Apertura de </a:t>
                      </a:r>
                      <a:r>
                        <a:rPr lang="pt-BR" sz="1200" kern="1200" noProof="0" dirty="0" err="1">
                          <a:solidFill>
                            <a:schemeClr val="tx1"/>
                          </a:solidFill>
                          <a:latin typeface="Montserrat Light"/>
                          <a:ea typeface="+mn-ea"/>
                          <a:cs typeface="+mn-cs"/>
                        </a:rPr>
                        <a:t>la</a:t>
                      </a:r>
                      <a:r>
                        <a:rPr lang="pt-BR" sz="1200" kern="1200" noProof="0" dirty="0">
                          <a:solidFill>
                            <a:schemeClr val="tx1"/>
                          </a:solidFill>
                          <a:latin typeface="Montserrat Light"/>
                          <a:ea typeface="+mn-ea"/>
                          <a:cs typeface="+mn-cs"/>
                        </a:rPr>
                        <a:t> Sede </a:t>
                      </a:r>
                      <a:r>
                        <a:rPr lang="pt-BR" sz="1200" kern="1200" noProof="0" dirty="0" err="1">
                          <a:solidFill>
                            <a:schemeClr val="tx1"/>
                          </a:solidFill>
                          <a:latin typeface="Montserrat Light"/>
                          <a:ea typeface="+mn-ea"/>
                          <a:cs typeface="+mn-cs"/>
                        </a:rPr>
                        <a:t>Modélica</a:t>
                      </a:r>
                      <a:r>
                        <a:rPr lang="pt-BR" sz="1200" kern="1200" noProof="0" dirty="0">
                          <a:solidFill>
                            <a:schemeClr val="tx1"/>
                          </a:solidFill>
                          <a:latin typeface="Montserrat Light"/>
                          <a:ea typeface="+mn-ea"/>
                          <a:cs typeface="+mn-cs"/>
                        </a:rPr>
                        <a:t> de Santo Domingo Este</a:t>
                      </a:r>
                      <a:r>
                        <a:rPr lang="pt-BR" sz="1200" kern="1200" dirty="0">
                          <a:solidFill>
                            <a:schemeClr val="tx1"/>
                          </a:solidFill>
                          <a:latin typeface="Montserrat Light"/>
                          <a:ea typeface="+mn-ea"/>
                          <a:cs typeface="+mn-cs"/>
                        </a:rPr>
                        <a:t>.*</a:t>
                      </a:r>
                      <a:endParaRPr lang="es-ES" sz="1200" kern="1200" dirty="0">
                        <a:solidFill>
                          <a:schemeClr val="tx1"/>
                        </a:solidFill>
                        <a:latin typeface="Montserrat Light"/>
                        <a:ea typeface="+mn-ea"/>
                        <a:cs typeface="+mn-cs"/>
                      </a:endParaRPr>
                    </a:p>
                  </a:txBody>
                  <a:tcPr/>
                </a:tc>
                <a:tc>
                  <a:txBody>
                    <a:bodyPr/>
                    <a:lstStyle/>
                    <a:p>
                      <a:pPr lvl="0" algn="just">
                        <a:buNone/>
                      </a:pPr>
                      <a:r>
                        <a:rPr lang="es-DO" sz="900" kern="1200" dirty="0">
                          <a:solidFill>
                            <a:schemeClr val="tx1"/>
                          </a:solidFill>
                          <a:latin typeface="Montserrat Light"/>
                          <a:ea typeface="+mn-ea"/>
                          <a:cs typeface="+mn-cs"/>
                        </a:rPr>
                        <a:t>Construcción de una sedes digna y accesible para brindar un servicio oportuno al ciudadano y/o ciudadana que requiera resolver una situación. </a:t>
                      </a:r>
                      <a:endParaRPr lang="es-ES" sz="900" kern="1200">
                        <a:solidFill>
                          <a:schemeClr val="tx1"/>
                        </a:solidFill>
                        <a:latin typeface="Montserrat Light"/>
                        <a:ea typeface="+mn-ea"/>
                        <a:cs typeface="+mn-cs"/>
                      </a:endParaRPr>
                    </a:p>
                  </a:txBody>
                  <a:tcPr/>
                </a:tc>
                <a:tc>
                  <a:txBody>
                    <a:bodyPr/>
                    <a:lstStyle/>
                    <a:p>
                      <a:pPr lvl="0" algn="ctr">
                        <a:buNone/>
                      </a:pPr>
                      <a:r>
                        <a:rPr lang="es-ES" sz="1200" dirty="0">
                          <a:latin typeface="Montserrat Light"/>
                        </a:rPr>
                        <a:t>Dirección de Infraestructura Física</a:t>
                      </a:r>
                      <a:endParaRPr lang="es-ES" dirty="0"/>
                    </a:p>
                  </a:txBody>
                  <a:tcPr/>
                </a:tc>
                <a:tc>
                  <a:txBody>
                    <a:bodyPr/>
                    <a:lstStyle/>
                    <a:p>
                      <a:pPr lvl="0" algn="ctr">
                        <a:buNone/>
                      </a:pPr>
                      <a:r>
                        <a:rPr lang="es-DO" sz="1200" dirty="0">
                          <a:latin typeface="Montserrat Light"/>
                        </a:rPr>
                        <a:t>$371,587,150.00 </a:t>
                      </a:r>
                    </a:p>
                  </a:txBody>
                  <a:tcPr/>
                </a:tc>
                <a:extLst>
                  <a:ext uri="{0D108BD9-81ED-4DB2-BD59-A6C34878D82A}">
                    <a16:rowId xmlns:a16="http://schemas.microsoft.com/office/drawing/2014/main" val="2863215897"/>
                  </a:ext>
                </a:extLst>
              </a:tr>
            </a:tbl>
          </a:graphicData>
        </a:graphic>
      </p:graphicFrame>
      <p:pic>
        <p:nvPicPr>
          <p:cNvPr id="5" name="Imagen 6" descr="Logotipo&#10;&#10;Descripción generada automáticamente">
            <a:extLst>
              <a:ext uri="{FF2B5EF4-FFF2-40B4-BE49-F238E27FC236}">
                <a16:creationId xmlns:a16="http://schemas.microsoft.com/office/drawing/2014/main" id="{97BD2326-6CB4-DDE2-59D4-4CD2019E4E70}"/>
              </a:ext>
            </a:extLst>
          </p:cNvPr>
          <p:cNvPicPr>
            <a:picLocks noChangeAspect="1"/>
          </p:cNvPicPr>
          <p:nvPr/>
        </p:nvPicPr>
        <p:blipFill>
          <a:blip r:embed="rId5"/>
          <a:stretch>
            <a:fillRect/>
          </a:stretch>
        </p:blipFill>
        <p:spPr>
          <a:xfrm>
            <a:off x="1250336" y="102521"/>
            <a:ext cx="2743200" cy="819150"/>
          </a:xfrm>
          <a:prstGeom prst="rect">
            <a:avLst/>
          </a:prstGeom>
        </p:spPr>
      </p:pic>
    </p:spTree>
    <p:extLst>
      <p:ext uri="{BB962C8B-B14F-4D97-AF65-F5344CB8AC3E}">
        <p14:creationId xmlns:p14="http://schemas.microsoft.com/office/powerpoint/2010/main" val="189952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1" name="Tabla 11">
            <a:extLst>
              <a:ext uri="{FF2B5EF4-FFF2-40B4-BE49-F238E27FC236}">
                <a16:creationId xmlns:a16="http://schemas.microsoft.com/office/drawing/2014/main" id="{D0DE35C8-DBA0-EF0F-9CEF-A20D1094C72F}"/>
              </a:ext>
            </a:extLst>
          </p:cNvPr>
          <p:cNvGraphicFramePr>
            <a:graphicFrameLocks noGrp="1"/>
          </p:cNvGraphicFramePr>
          <p:nvPr>
            <p:extLst>
              <p:ext uri="{D42A27DB-BD31-4B8C-83A1-F6EECF244321}">
                <p14:modId xmlns:p14="http://schemas.microsoft.com/office/powerpoint/2010/main" val="3063451743"/>
              </p:ext>
            </p:extLst>
          </p:nvPr>
        </p:nvGraphicFramePr>
        <p:xfrm>
          <a:off x="153784" y="1213051"/>
          <a:ext cx="12026376" cy="4714875"/>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1475">
                <a:tc>
                  <a:txBody>
                    <a:bodyPr/>
                    <a:lstStyle/>
                    <a:p>
                      <a:pPr algn="ctr"/>
                      <a:r>
                        <a:rPr lang="es-DO" dirty="0">
                          <a:latin typeface="Montserrat Light"/>
                        </a:rPr>
                        <a:t>No.</a:t>
                      </a:r>
                    </a:p>
                  </a:txBody>
                  <a:tcPr/>
                </a:tc>
                <a:tc>
                  <a:txBody>
                    <a:bodyPr/>
                    <a:lstStyle/>
                    <a:p>
                      <a:pPr algn="ctr"/>
                      <a:r>
                        <a:rPr lang="es-DO" dirty="0">
                          <a:latin typeface="Montserrat Light"/>
                        </a:rPr>
                        <a:t>Nombre </a:t>
                      </a:r>
                      <a:endParaRPr lang="es-DO" dirty="0">
                        <a:latin typeface="Montserrat Light" panose="00000400000000000000" pitchFamily="2" charset="0"/>
                      </a:endParaRPr>
                    </a:p>
                  </a:txBody>
                  <a:tcPr/>
                </a:tc>
                <a:tc>
                  <a:txBody>
                    <a:bodyPr/>
                    <a:lstStyle/>
                    <a:p>
                      <a:pPr algn="ctr"/>
                      <a:r>
                        <a:rPr lang="es-DO" dirty="0">
                          <a:latin typeface="Montserrat Light"/>
                        </a:rPr>
                        <a:t>Descripción</a:t>
                      </a:r>
                    </a:p>
                  </a:txBody>
                  <a:tcPr/>
                </a:tc>
                <a:tc>
                  <a:txBody>
                    <a:bodyPr/>
                    <a:lstStyle/>
                    <a:p>
                      <a:pPr algn="ctr"/>
                      <a:r>
                        <a:rPr lang="es-DO" dirty="0">
                          <a:latin typeface="Montserrat Light"/>
                        </a:rPr>
                        <a:t>Responsable</a:t>
                      </a:r>
                    </a:p>
                  </a:txBody>
                  <a:tcPr/>
                </a:tc>
                <a:tc>
                  <a:txBody>
                    <a:bodyPr/>
                    <a:lstStyle/>
                    <a:p>
                      <a:pPr algn="ctr"/>
                      <a:r>
                        <a:rPr lang="es-DO" dirty="0">
                          <a:latin typeface="Montserrat Light"/>
                        </a:rPr>
                        <a:t>Presupuesto</a:t>
                      </a:r>
                    </a:p>
                  </a:txBody>
                  <a:tcPr/>
                </a:tc>
                <a:extLst>
                  <a:ext uri="{0D108BD9-81ED-4DB2-BD59-A6C34878D82A}">
                    <a16:rowId xmlns:a16="http://schemas.microsoft.com/office/drawing/2014/main" val="3925969102"/>
                  </a:ext>
                </a:extLst>
              </a:tr>
              <a:tr h="370840">
                <a:tc>
                  <a:txBody>
                    <a:bodyPr/>
                    <a:lstStyle/>
                    <a:p>
                      <a:pPr algn="ctr"/>
                      <a:r>
                        <a:rPr lang="es-DO" sz="1200" dirty="0">
                          <a:solidFill>
                            <a:schemeClr val="tx1"/>
                          </a:solidFill>
                          <a:latin typeface="Montserrat Light"/>
                        </a:rPr>
                        <a:t>4</a:t>
                      </a:r>
                    </a:p>
                  </a:txBody>
                  <a:tcPr/>
                </a:tc>
                <a:tc>
                  <a:txBody>
                    <a:bodyPr/>
                    <a:lstStyle/>
                    <a:p>
                      <a:pPr marL="0" marR="0" lvl="0" indent="0" algn="l">
                        <a:lnSpc>
                          <a:spcPct val="100000"/>
                        </a:lnSpc>
                        <a:spcBef>
                          <a:spcPts val="0"/>
                        </a:spcBef>
                        <a:spcAft>
                          <a:spcPts val="0"/>
                        </a:spcAft>
                        <a:buNone/>
                      </a:pPr>
                      <a:r>
                        <a:rPr lang="es-ES" sz="1200" b="0" i="0" u="none" strike="noStrike" baseline="0" noProof="0" dirty="0">
                          <a:solidFill>
                            <a:srgbClr val="000000"/>
                          </a:solidFill>
                          <a:latin typeface="Montserrat Light"/>
                        </a:rPr>
                        <a:t>Optimización del Proceso Penal.</a:t>
                      </a:r>
                      <a:r>
                        <a:rPr lang="es-ES" sz="1200" dirty="0">
                          <a:latin typeface="Montserrat Light"/>
                        </a:rPr>
                        <a:t>*</a:t>
                      </a:r>
                    </a:p>
                  </a:txBody>
                  <a:tcPr/>
                </a:tc>
                <a:tc>
                  <a:txBody>
                    <a:bodyPr/>
                    <a:lstStyle/>
                    <a:p>
                      <a:pPr algn="just"/>
                      <a:r>
                        <a:rPr lang="es-DO" sz="900" kern="1200" dirty="0">
                          <a:solidFill>
                            <a:schemeClr val="tx1"/>
                          </a:solidFill>
                          <a:latin typeface="Montserrat Light"/>
                          <a:ea typeface="+mn-ea"/>
                          <a:cs typeface="+mn-cs"/>
                        </a:rPr>
                        <a:t>Rediseño del modelo operacional de los tribunales de la materia Penal, sus unidades y procesos de apoyo. Se busca garantizar que los tiempos de entrega del servicio de justicia estén acordes a las regulaciones pertinentes y que sean optimizados los mismos en la medida de lo posible, aplicando mejoras de estandarización que permitan aumentar la eficiencia de la jurisdicción. En ese sentido, implica la identificación, análisis y diseño de los flujos de actividades necesarios para la atención de los casos y solicitudes, con la participación de los actores de los tribunales. </a:t>
                      </a:r>
                    </a:p>
                  </a:txBody>
                  <a:tcPr/>
                </a:tc>
                <a:tc>
                  <a:txBody>
                    <a:bodyPr/>
                    <a:lstStyle/>
                    <a:p>
                      <a:pPr algn="ctr"/>
                      <a:r>
                        <a:rPr lang="es-ES" sz="1200" dirty="0">
                          <a:latin typeface="Montserrat Light"/>
                        </a:rPr>
                        <a:t>Dirección de Justicia Inclusiva </a:t>
                      </a:r>
                      <a:endParaRPr lang="es-ES" sz="1200" dirty="0">
                        <a:latin typeface="Montserrat Light" panose="00000400000000000000" pitchFamily="2" charset="0"/>
                      </a:endParaRPr>
                    </a:p>
                  </a:txBody>
                  <a:tcPr/>
                </a:tc>
                <a:tc>
                  <a:txBody>
                    <a:bodyPr/>
                    <a:lstStyle/>
                    <a:p>
                      <a:pPr algn="ctr"/>
                      <a:r>
                        <a:rPr lang="es-DO" sz="1200" dirty="0">
                          <a:latin typeface="Montserrat Light"/>
                        </a:rPr>
                        <a:t>$26,646,000.00 </a:t>
                      </a:r>
                      <a:endParaRPr lang="es-DO" sz="1200" dirty="0">
                        <a:latin typeface="Montserrat Light" panose="00000400000000000000" pitchFamily="2" charset="0"/>
                      </a:endParaRPr>
                    </a:p>
                  </a:txBody>
                  <a:tcPr/>
                </a:tc>
                <a:extLst>
                  <a:ext uri="{0D108BD9-81ED-4DB2-BD59-A6C34878D82A}">
                    <a16:rowId xmlns:a16="http://schemas.microsoft.com/office/drawing/2014/main" val="1582048419"/>
                  </a:ext>
                </a:extLst>
              </a:tr>
              <a:tr h="370839">
                <a:tc>
                  <a:txBody>
                    <a:bodyPr/>
                    <a:lstStyle/>
                    <a:p>
                      <a:pPr lvl="0" algn="ctr">
                        <a:buNone/>
                      </a:pPr>
                      <a:r>
                        <a:rPr lang="es-DO" sz="1200" dirty="0">
                          <a:solidFill>
                            <a:schemeClr val="tx1"/>
                          </a:solidFill>
                          <a:latin typeface="Montserrat Light"/>
                        </a:rPr>
                        <a:t>5</a:t>
                      </a:r>
                    </a:p>
                  </a:txBody>
                  <a:tcPr/>
                </a:tc>
                <a:tc>
                  <a:txBody>
                    <a:bodyPr/>
                    <a:lstStyle/>
                    <a:p>
                      <a:pPr lvl="0">
                        <a:buNone/>
                      </a:pPr>
                      <a:r>
                        <a:rPr lang="es-DO" sz="1200" b="0" i="0" u="none" strike="noStrike" baseline="0" noProof="0" dirty="0">
                          <a:solidFill>
                            <a:srgbClr val="000000"/>
                          </a:solidFill>
                          <a:latin typeface="Montserrat Light"/>
                        </a:rPr>
                        <a:t>Plan de Implementación de Ley de Casación.</a:t>
                      </a:r>
                      <a:endParaRPr lang="es-ES" dirty="0"/>
                    </a:p>
                  </a:txBody>
                  <a:tcPr/>
                </a:tc>
                <a:tc>
                  <a:txBody>
                    <a:bodyPr/>
                    <a:lstStyle/>
                    <a:p>
                      <a:pPr lvl="0" algn="just">
                        <a:buNone/>
                      </a:pPr>
                      <a:r>
                        <a:rPr lang="es-DO" sz="900" kern="1200" dirty="0">
                          <a:solidFill>
                            <a:schemeClr val="tx1"/>
                          </a:solidFill>
                          <a:latin typeface="Montserrat Light"/>
                          <a:ea typeface="+mn-ea"/>
                          <a:cs typeface="+mn-cs"/>
                        </a:rPr>
                        <a:t>Dar a conocer los beneficios derivados de la Ley núm. 2-23, los cuales dotarán a nuestra Corte de Casación de plazos procesales reducidos, trámites más eficaces y decisiones entregadas en tiempo oportuno, lo que permitirá mantener el cumplimiento de la meta de 0% MORA JUDICIAL en la Suprema Corte de Justicia. </a:t>
                      </a:r>
                      <a:endParaRPr lang="es-ES" sz="900" kern="1200" dirty="0">
                        <a:solidFill>
                          <a:schemeClr val="tx1"/>
                        </a:solidFill>
                        <a:latin typeface="Montserrat Light"/>
                        <a:ea typeface="+mn-ea"/>
                        <a:cs typeface="+mn-cs"/>
                      </a:endParaRPr>
                    </a:p>
                  </a:txBody>
                  <a:tcPr/>
                </a:tc>
                <a:tc>
                  <a:txBody>
                    <a:bodyPr/>
                    <a:lstStyle/>
                    <a:p>
                      <a:pPr lvl="0" algn="ctr">
                        <a:buNone/>
                      </a:pPr>
                      <a:r>
                        <a:rPr lang="es-ES" sz="1200" dirty="0">
                          <a:solidFill>
                            <a:schemeClr val="tx1"/>
                          </a:solidFill>
                          <a:latin typeface="Montserrat Light"/>
                        </a:rPr>
                        <a:t>Secretaría General</a:t>
                      </a:r>
                      <a:r>
                        <a:rPr lang="es-ES" sz="1200" baseline="0" dirty="0">
                          <a:solidFill>
                            <a:schemeClr val="tx1"/>
                          </a:solidFill>
                          <a:latin typeface="Montserrat Light"/>
                        </a:rPr>
                        <a:t> de la Suprema Corte de Justicia</a:t>
                      </a:r>
                      <a:endParaRPr lang="es-ES" sz="1200" dirty="0">
                        <a:solidFill>
                          <a:schemeClr val="tx1"/>
                        </a:solidFill>
                        <a:latin typeface="Montserrat Light"/>
                      </a:endParaRPr>
                    </a:p>
                  </a:txBody>
                  <a:tcPr/>
                </a:tc>
                <a:tc>
                  <a:txBody>
                    <a:bodyPr/>
                    <a:lstStyle/>
                    <a:p>
                      <a:pPr marL="0" marR="0" lvl="0" indent="0" algn="ctr" rtl="0">
                        <a:lnSpc>
                          <a:spcPct val="100000"/>
                        </a:lnSpc>
                        <a:spcBef>
                          <a:spcPts val="0"/>
                        </a:spcBef>
                        <a:spcAft>
                          <a:spcPts val="0"/>
                        </a:spcAft>
                        <a:buClrTx/>
                        <a:buSzTx/>
                        <a:buFontTx/>
                        <a:buNone/>
                      </a:pPr>
                      <a:r>
                        <a:rPr lang="es-DO" sz="1200" dirty="0">
                          <a:solidFill>
                            <a:schemeClr val="tx1"/>
                          </a:solidFill>
                          <a:latin typeface="Montserrat Light"/>
                        </a:rPr>
                        <a:t>$0.00</a:t>
                      </a:r>
                      <a:endParaRPr lang="es-ES" dirty="0"/>
                    </a:p>
                  </a:txBody>
                  <a:tcPr/>
                </a:tc>
                <a:extLst>
                  <a:ext uri="{0D108BD9-81ED-4DB2-BD59-A6C34878D82A}">
                    <a16:rowId xmlns:a16="http://schemas.microsoft.com/office/drawing/2014/main" val="33730636"/>
                  </a:ext>
                </a:extLst>
              </a:tr>
              <a:tr h="370840">
                <a:tc>
                  <a:txBody>
                    <a:bodyPr/>
                    <a:lstStyle/>
                    <a:p>
                      <a:pPr algn="ctr"/>
                      <a:r>
                        <a:rPr lang="es-DO" sz="1200" dirty="0">
                          <a:solidFill>
                            <a:schemeClr val="tx1"/>
                          </a:solidFill>
                          <a:latin typeface="Montserrat Light"/>
                        </a:rPr>
                        <a:t>6</a:t>
                      </a:r>
                    </a:p>
                  </a:txBody>
                  <a:tcPr/>
                </a:tc>
                <a:tc>
                  <a:txBody>
                    <a:bodyPr/>
                    <a:lstStyle/>
                    <a:p>
                      <a:pPr lvl="0">
                        <a:buNone/>
                      </a:pPr>
                      <a:r>
                        <a:rPr lang="es-ES" sz="1200" b="0" i="0" u="none" strike="noStrike" baseline="0" noProof="0" dirty="0">
                          <a:solidFill>
                            <a:srgbClr val="000000"/>
                          </a:solidFill>
                          <a:latin typeface="Montserrat Light"/>
                        </a:rPr>
                        <a:t>Sistema Integral de Calidad</a:t>
                      </a:r>
                      <a:r>
                        <a:rPr lang="es-ES" sz="1200" dirty="0">
                          <a:latin typeface="Montserrat Light"/>
                        </a:rPr>
                        <a:t>*</a:t>
                      </a:r>
                    </a:p>
                  </a:txBody>
                  <a:tcPr/>
                </a:tc>
                <a:tc>
                  <a:txBody>
                    <a:bodyPr/>
                    <a:lstStyle/>
                    <a:p>
                      <a:pPr algn="just"/>
                      <a:r>
                        <a:rPr lang="es-DO" sz="900" kern="1200" dirty="0">
                          <a:solidFill>
                            <a:schemeClr val="tx1"/>
                          </a:solidFill>
                          <a:latin typeface="Montserrat Light"/>
                          <a:ea typeface="+mn-ea"/>
                          <a:cs typeface="+mn-cs"/>
                        </a:rPr>
                        <a:t>Implementación un Sistema de Gestión de Calidad que asegure que la institución pueda planificar, ejecutar y controlar sus operaciones de una manera efectiva, cumpliendo con estándares de que nos permita tener un servicio eficiente, oportuno, transparente y accesible que se adapten a las necesidades de los/as usuarios/as. </a:t>
                      </a:r>
                    </a:p>
                  </a:txBody>
                  <a:tcPr/>
                </a:tc>
                <a:tc>
                  <a:txBody>
                    <a:bodyPr/>
                    <a:lstStyle/>
                    <a:p>
                      <a:pPr algn="ctr"/>
                      <a:r>
                        <a:rPr lang="es-DO" sz="1200" dirty="0">
                          <a:latin typeface="Montserrat Light"/>
                        </a:rPr>
                        <a:t>Dirección de Planificación </a:t>
                      </a:r>
                      <a:endParaRPr lang="es-DO" sz="1200" dirty="0">
                        <a:latin typeface="Montserrat Light" panose="00000400000000000000" pitchFamily="2" charset="0"/>
                      </a:endParaRPr>
                    </a:p>
                  </a:txBody>
                  <a:tcPr/>
                </a:tc>
                <a:tc>
                  <a:txBody>
                    <a:bodyPr/>
                    <a:lstStyle/>
                    <a:p>
                      <a:pPr algn="ctr"/>
                      <a:r>
                        <a:rPr lang="es-DO" sz="1200" dirty="0">
                          <a:latin typeface="Montserrat Light"/>
                        </a:rPr>
                        <a:t>$0.00 </a:t>
                      </a:r>
                      <a:endParaRPr lang="es-DO" sz="1200" dirty="0">
                        <a:latin typeface="Montserrat Light" panose="00000400000000000000" pitchFamily="2" charset="0"/>
                      </a:endParaRPr>
                    </a:p>
                  </a:txBody>
                  <a:tcPr/>
                </a:tc>
                <a:extLst>
                  <a:ext uri="{0D108BD9-81ED-4DB2-BD59-A6C34878D82A}">
                    <a16:rowId xmlns:a16="http://schemas.microsoft.com/office/drawing/2014/main" val="642434455"/>
                  </a:ext>
                </a:extLst>
              </a:tr>
              <a:tr h="370839">
                <a:tc>
                  <a:txBody>
                    <a:bodyPr/>
                    <a:lstStyle/>
                    <a:p>
                      <a:pPr lvl="0" algn="ctr">
                        <a:buNone/>
                      </a:pPr>
                      <a:r>
                        <a:rPr lang="es-DO" sz="1200" dirty="0">
                          <a:solidFill>
                            <a:schemeClr val="tx1"/>
                          </a:solidFill>
                          <a:latin typeface="Montserrat Light"/>
                        </a:rPr>
                        <a:t>7</a:t>
                      </a:r>
                    </a:p>
                  </a:txBody>
                  <a:tcPr/>
                </a:tc>
                <a:tc>
                  <a:txBody>
                    <a:bodyPr/>
                    <a:lstStyle/>
                    <a:p>
                      <a:pPr marL="0" marR="0" lvl="0" indent="0" algn="l">
                        <a:lnSpc>
                          <a:spcPct val="100000"/>
                        </a:lnSpc>
                        <a:spcBef>
                          <a:spcPts val="0"/>
                        </a:spcBef>
                        <a:spcAft>
                          <a:spcPts val="0"/>
                        </a:spcAft>
                        <a:buNone/>
                      </a:pPr>
                      <a:r>
                        <a:rPr lang="es-DO" sz="1200" b="0" i="0" u="none" strike="noStrike" baseline="0" noProof="0" dirty="0">
                          <a:solidFill>
                            <a:srgbClr val="000000"/>
                          </a:solidFill>
                          <a:latin typeface="Montserrat Light"/>
                        </a:rPr>
                        <a:t>Métodos No Adversariales para la Resolución de Conflictos</a:t>
                      </a:r>
                      <a:r>
                        <a:rPr lang="es-DO" sz="1200" dirty="0">
                          <a:solidFill>
                            <a:schemeClr val="tx1"/>
                          </a:solidFill>
                          <a:latin typeface="Montserrat Light"/>
                        </a:rPr>
                        <a:t>*</a:t>
                      </a:r>
                      <a:endParaRPr lang="es-ES" sz="1200" dirty="0">
                        <a:solidFill>
                          <a:schemeClr val="tx1"/>
                        </a:solidFill>
                        <a:latin typeface="Montserrat Light"/>
                      </a:endParaRPr>
                    </a:p>
                  </a:txBody>
                  <a:tcPr/>
                </a:tc>
                <a:tc>
                  <a:txBody>
                    <a:bodyPr/>
                    <a:lstStyle/>
                    <a:p>
                      <a:pPr lvl="0" algn="just">
                        <a:buNone/>
                      </a:pPr>
                      <a:r>
                        <a:rPr lang="es-DO" sz="900" kern="1200" dirty="0">
                          <a:solidFill>
                            <a:schemeClr val="tx1"/>
                          </a:solidFill>
                          <a:latin typeface="Montserrat Light"/>
                          <a:ea typeface="+mn-ea"/>
                          <a:cs typeface="+mn-cs"/>
                        </a:rPr>
                        <a:t>Este proyecto busca ampliar y fortalecer el servicio de los métodos alternos para solución de conflictos mediante la digitalización y la inclusión de nuevos tipos de conflictos que abarcaran los ámbitos civil, comercial, laboral y administrativo. También se implementarán campañas de difusión para dar a conocer mejor los servicios ofertados. </a:t>
                      </a:r>
                      <a:endParaRPr lang="es-ES" sz="900" kern="1200" dirty="0">
                        <a:solidFill>
                          <a:schemeClr val="tx1"/>
                        </a:solidFill>
                        <a:latin typeface="Montserrat Light"/>
                        <a:ea typeface="+mn-ea"/>
                        <a:cs typeface="+mn-cs"/>
                      </a:endParaRPr>
                    </a:p>
                  </a:txBody>
                  <a:tcPr/>
                </a:tc>
                <a:tc>
                  <a:txBody>
                    <a:bodyPr/>
                    <a:lstStyle/>
                    <a:p>
                      <a:pPr lvl="0" algn="ctr">
                        <a:buNone/>
                      </a:pPr>
                      <a:r>
                        <a:rPr lang="es-DO" sz="1200" dirty="0">
                          <a:latin typeface="Montserrat Light"/>
                        </a:rPr>
                        <a:t>Dirección de Justicia Inclusiva </a:t>
                      </a:r>
                      <a:endParaRPr lang="es-ES" dirty="0"/>
                    </a:p>
                  </a:txBody>
                  <a:tcPr/>
                </a:tc>
                <a:tc>
                  <a:txBody>
                    <a:bodyPr/>
                    <a:lstStyle/>
                    <a:p>
                      <a:pPr lvl="0" algn="ctr">
                        <a:buNone/>
                      </a:pPr>
                      <a:r>
                        <a:rPr lang="es-DO" sz="1200" dirty="0">
                          <a:latin typeface="Montserrat Light"/>
                        </a:rPr>
                        <a:t>$2,535,000.00</a:t>
                      </a:r>
                      <a:endParaRPr lang="es-ES" dirty="0"/>
                    </a:p>
                  </a:txBody>
                  <a:tcPr/>
                </a:tc>
                <a:extLst>
                  <a:ext uri="{0D108BD9-81ED-4DB2-BD59-A6C34878D82A}">
                    <a16:rowId xmlns:a16="http://schemas.microsoft.com/office/drawing/2014/main" val="1073900161"/>
                  </a:ext>
                </a:extLst>
              </a:tr>
            </a:tbl>
          </a:graphicData>
        </a:graphic>
      </p:graphicFrame>
      <p:grpSp>
        <p:nvGrpSpPr>
          <p:cNvPr id="21" name="Grupo 20">
            <a:extLst>
              <a:ext uri="{FF2B5EF4-FFF2-40B4-BE49-F238E27FC236}">
                <a16:creationId xmlns:a16="http://schemas.microsoft.com/office/drawing/2014/main" id="{1A35B9AF-213D-BD89-79DE-E112C78D3950}"/>
              </a:ext>
            </a:extLst>
          </p:cNvPr>
          <p:cNvGrpSpPr/>
          <p:nvPr/>
        </p:nvGrpSpPr>
        <p:grpSpPr>
          <a:xfrm>
            <a:off x="13549" y="854305"/>
            <a:ext cx="12192000" cy="360000"/>
            <a:chOff x="4024" y="833483"/>
            <a:chExt cx="12192000" cy="360000"/>
          </a:xfrm>
        </p:grpSpPr>
        <p:sp>
          <p:nvSpPr>
            <p:cNvPr id="7" name="Rectángulo 6">
              <a:extLst>
                <a:ext uri="{FF2B5EF4-FFF2-40B4-BE49-F238E27FC236}">
                  <a16:creationId xmlns:a16="http://schemas.microsoft.com/office/drawing/2014/main" id="{484216AB-5758-BC9A-5846-A888356FD73E}"/>
                </a:ext>
              </a:extLst>
            </p:cNvPr>
            <p:cNvSpPr/>
            <p:nvPr/>
          </p:nvSpPr>
          <p:spPr>
            <a:xfrm>
              <a:off x="4024" y="833483"/>
              <a:ext cx="12192000" cy="360000"/>
            </a:xfrm>
            <a:prstGeom prst="rect">
              <a:avLst/>
            </a:prstGeom>
            <a:solidFill>
              <a:srgbClr val="249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3" name="CuadroTexto 12">
              <a:extLst>
                <a:ext uri="{FF2B5EF4-FFF2-40B4-BE49-F238E27FC236}">
                  <a16:creationId xmlns:a16="http://schemas.microsoft.com/office/drawing/2014/main" id="{1422F9BA-B8EC-0658-CF7E-D93A5217DE0C}"/>
                </a:ext>
              </a:extLst>
            </p:cNvPr>
            <p:cNvSpPr txBox="1"/>
            <p:nvPr/>
          </p:nvSpPr>
          <p:spPr>
            <a:xfrm>
              <a:off x="36693" y="847001"/>
              <a:ext cx="8651338"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2: SERVICIO JUDICIAL OPORTUNO Y EFICIENTE</a:t>
              </a:r>
            </a:p>
          </p:txBody>
        </p:sp>
        <p:pic>
          <p:nvPicPr>
            <p:cNvPr id="15" name="Slide">
              <a:extLst>
                <a:ext uri="{FF2B5EF4-FFF2-40B4-BE49-F238E27FC236}">
                  <a16:creationId xmlns:a16="http://schemas.microsoft.com/office/drawing/2014/main" id="{6C290A43-D368-9698-5728-E5DEF6810B2B}"/>
                </a:ext>
              </a:extLst>
            </p:cNvPr>
            <p:cNvPicPr>
              <a:picLocks noChangeAspect="1"/>
            </p:cNvPicPr>
            <p:nvPr/>
          </p:nvPicPr>
          <p:blipFill rotWithShape="1">
            <a:blip r:embed="rId4"/>
            <a:srcRect t="69913" r="36969" b="5636"/>
            <a:stretch/>
          </p:blipFill>
          <p:spPr>
            <a:xfrm>
              <a:off x="10757139" y="838234"/>
              <a:ext cx="1388561" cy="347321"/>
            </a:xfrm>
            <a:prstGeom prst="rect">
              <a:avLst/>
            </a:prstGeom>
          </p:spPr>
        </p:pic>
      </p:grpSp>
      <p:sp>
        <p:nvSpPr>
          <p:cNvPr id="14" name="CuadroTexto 13">
            <a:extLst>
              <a:ext uri="{FF2B5EF4-FFF2-40B4-BE49-F238E27FC236}">
                <a16:creationId xmlns:a16="http://schemas.microsoft.com/office/drawing/2014/main" id="{8F35362C-254B-A94B-B431-3AB609E1245A}"/>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3" name="Imagen 4" descr="Logotipo&#10;&#10;Descripción generada automáticamente">
            <a:extLst>
              <a:ext uri="{FF2B5EF4-FFF2-40B4-BE49-F238E27FC236}">
                <a16:creationId xmlns:a16="http://schemas.microsoft.com/office/drawing/2014/main" id="{76BE1E3A-32C6-48EC-EBC7-D2344D8AC952}"/>
              </a:ext>
            </a:extLst>
          </p:cNvPr>
          <p:cNvPicPr>
            <a:picLocks noChangeAspect="1"/>
          </p:cNvPicPr>
          <p:nvPr/>
        </p:nvPicPr>
        <p:blipFill>
          <a:blip r:embed="rId5"/>
          <a:stretch>
            <a:fillRect/>
          </a:stretch>
        </p:blipFill>
        <p:spPr>
          <a:xfrm>
            <a:off x="1266722" y="157126"/>
            <a:ext cx="2743200" cy="611618"/>
          </a:xfrm>
          <a:prstGeom prst="rect">
            <a:avLst/>
          </a:prstGeom>
        </p:spPr>
      </p:pic>
    </p:spTree>
    <p:extLst>
      <p:ext uri="{BB962C8B-B14F-4D97-AF65-F5344CB8AC3E}">
        <p14:creationId xmlns:p14="http://schemas.microsoft.com/office/powerpoint/2010/main" val="158529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1" name="Tabla 11">
            <a:extLst>
              <a:ext uri="{FF2B5EF4-FFF2-40B4-BE49-F238E27FC236}">
                <a16:creationId xmlns:a16="http://schemas.microsoft.com/office/drawing/2014/main" id="{D0DE35C8-DBA0-EF0F-9CEF-A20D1094C72F}"/>
              </a:ext>
            </a:extLst>
          </p:cNvPr>
          <p:cNvGraphicFramePr>
            <a:graphicFrameLocks noGrp="1"/>
          </p:cNvGraphicFramePr>
          <p:nvPr>
            <p:extLst>
              <p:ext uri="{D42A27DB-BD31-4B8C-83A1-F6EECF244321}">
                <p14:modId xmlns:p14="http://schemas.microsoft.com/office/powerpoint/2010/main" val="716190279"/>
              </p:ext>
            </p:extLst>
          </p:nvPr>
        </p:nvGraphicFramePr>
        <p:xfrm>
          <a:off x="153784" y="1226587"/>
          <a:ext cx="12026376" cy="2108835"/>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1475">
                <a:tc>
                  <a:txBody>
                    <a:bodyPr/>
                    <a:lstStyle/>
                    <a:p>
                      <a:pPr algn="ctr"/>
                      <a:r>
                        <a:rPr lang="es-DO" dirty="0">
                          <a:latin typeface="Montserrat Light"/>
                        </a:rPr>
                        <a:t>No.</a:t>
                      </a:r>
                    </a:p>
                  </a:txBody>
                  <a:tcPr/>
                </a:tc>
                <a:tc>
                  <a:txBody>
                    <a:bodyPr/>
                    <a:lstStyle/>
                    <a:p>
                      <a:pPr algn="ctr"/>
                      <a:r>
                        <a:rPr lang="es-DO" dirty="0">
                          <a:latin typeface="Montserrat Light"/>
                        </a:rPr>
                        <a:t>Nombre </a:t>
                      </a:r>
                      <a:endParaRPr lang="es-DO" dirty="0">
                        <a:latin typeface="Montserrat Light" panose="00000400000000000000" pitchFamily="2" charset="0"/>
                      </a:endParaRPr>
                    </a:p>
                  </a:txBody>
                  <a:tcPr/>
                </a:tc>
                <a:tc>
                  <a:txBody>
                    <a:bodyPr/>
                    <a:lstStyle/>
                    <a:p>
                      <a:pPr algn="ctr"/>
                      <a:r>
                        <a:rPr lang="es-DO" dirty="0">
                          <a:latin typeface="Montserrat Light"/>
                        </a:rPr>
                        <a:t>Descripción</a:t>
                      </a:r>
                    </a:p>
                  </a:txBody>
                  <a:tcPr/>
                </a:tc>
                <a:tc>
                  <a:txBody>
                    <a:bodyPr/>
                    <a:lstStyle/>
                    <a:p>
                      <a:pPr algn="ctr"/>
                      <a:r>
                        <a:rPr lang="es-DO" dirty="0">
                          <a:latin typeface="Montserrat Light"/>
                        </a:rPr>
                        <a:t>Responsable</a:t>
                      </a:r>
                    </a:p>
                  </a:txBody>
                  <a:tcPr/>
                </a:tc>
                <a:tc>
                  <a:txBody>
                    <a:bodyPr/>
                    <a:lstStyle/>
                    <a:p>
                      <a:pPr algn="ctr"/>
                      <a:r>
                        <a:rPr lang="es-DO" dirty="0">
                          <a:latin typeface="Montserrat Light"/>
                        </a:rPr>
                        <a:t>Presupuesto</a:t>
                      </a:r>
                    </a:p>
                  </a:txBody>
                  <a:tcPr/>
                </a:tc>
                <a:extLst>
                  <a:ext uri="{0D108BD9-81ED-4DB2-BD59-A6C34878D82A}">
                    <a16:rowId xmlns:a16="http://schemas.microsoft.com/office/drawing/2014/main" val="3925969102"/>
                  </a:ext>
                </a:extLst>
              </a:tr>
              <a:tr h="370838">
                <a:tc>
                  <a:txBody>
                    <a:bodyPr/>
                    <a:lstStyle/>
                    <a:p>
                      <a:pPr lvl="0" algn="ctr">
                        <a:buNone/>
                      </a:pPr>
                      <a:r>
                        <a:rPr lang="es-DO" sz="1200" dirty="0">
                          <a:solidFill>
                            <a:schemeClr val="tx1"/>
                          </a:solidFill>
                          <a:latin typeface="Montserrat Light"/>
                        </a:rPr>
                        <a:t>8</a:t>
                      </a:r>
                    </a:p>
                  </a:txBody>
                  <a:tcPr/>
                </a:tc>
                <a:tc>
                  <a:txBody>
                    <a:bodyPr/>
                    <a:lstStyle/>
                    <a:p>
                      <a:pPr lvl="0">
                        <a:buNone/>
                      </a:pPr>
                      <a:r>
                        <a:rPr lang="es-DO" sz="1200" b="0" i="0" u="none" strike="noStrike" baseline="0" noProof="0" dirty="0">
                          <a:solidFill>
                            <a:srgbClr val="000000"/>
                          </a:solidFill>
                          <a:latin typeface="Montserrat Light"/>
                        </a:rPr>
                        <a:t>Programa de Tratamiento bajo Supervisión Judicial</a:t>
                      </a:r>
                      <a:endParaRPr lang="es-ES" dirty="0"/>
                    </a:p>
                  </a:txBody>
                  <a:tcPr/>
                </a:tc>
                <a:tc>
                  <a:txBody>
                    <a:bodyPr/>
                    <a:lstStyle/>
                    <a:p>
                      <a:pPr lvl="0" algn="just">
                        <a:buNone/>
                      </a:pPr>
                      <a:r>
                        <a:rPr lang="es-DO" sz="900" b="0" i="0" u="none" strike="noStrike" kern="1200" baseline="0" noProof="0" dirty="0">
                          <a:solidFill>
                            <a:srgbClr val="000000"/>
                          </a:solidFill>
                          <a:latin typeface="Montserrat Light"/>
                        </a:rPr>
                        <a:t>El Programa de Tratamiento Bajo Supervisión Judicial (TBSJ) constituye un programa diferenciado responsable del manejo de los casos relativos a delitos menores de personas cuya dependencia por el uso problemático de drogas y otras sustancias amerita intervención médica y de un equipo multidisciplinario bajo supervisión judicial. Es una alternativa a la justicia penal ordinaria para personas que cometieron un delito menor (posesión simple, asalto simple sin lesiones graves, robo simple y posesión de armas) relacionado con el consumo de drogas, con el objetivo principal de apoyar en su rehabilitación y reintegración a la comunidad.</a:t>
                      </a:r>
                      <a:endParaRPr lang="es-ES" b="0" i="0" u="none" strike="noStrike" baseline="0" noProof="0" dirty="0">
                        <a:solidFill>
                          <a:srgbClr val="000000"/>
                        </a:solidFill>
                      </a:endParaRPr>
                    </a:p>
                  </a:txBody>
                  <a:tcPr/>
                </a:tc>
                <a:tc>
                  <a:txBody>
                    <a:bodyPr/>
                    <a:lstStyle/>
                    <a:p>
                      <a:pPr marL="0" marR="0" lvl="0" indent="0" algn="ctr" rtl="0">
                        <a:lnSpc>
                          <a:spcPct val="100000"/>
                        </a:lnSpc>
                        <a:spcBef>
                          <a:spcPts val="0"/>
                        </a:spcBef>
                        <a:spcAft>
                          <a:spcPts val="0"/>
                        </a:spcAft>
                        <a:buClrTx/>
                        <a:buSzTx/>
                        <a:buFontTx/>
                        <a:buNone/>
                      </a:pPr>
                      <a:r>
                        <a:rPr lang="es-DO" sz="1200" dirty="0">
                          <a:latin typeface="Montserrat Light"/>
                        </a:rPr>
                        <a:t>Dirección de Justicia Inclusiva </a:t>
                      </a:r>
                      <a:endParaRPr lang="es-ES" dirty="0"/>
                    </a:p>
                    <a:p>
                      <a:pPr lvl="0" algn="ctr">
                        <a:buNone/>
                      </a:pPr>
                      <a:endParaRPr lang="es-DO" sz="1200">
                        <a:latin typeface="Montserrat Light"/>
                      </a:endParaRPr>
                    </a:p>
                  </a:txBody>
                  <a:tcPr/>
                </a:tc>
                <a:tc>
                  <a:txBody>
                    <a:bodyPr/>
                    <a:lstStyle/>
                    <a:p>
                      <a:pPr marL="0" marR="0" lvl="0" indent="0" algn="ctr" rtl="0">
                        <a:lnSpc>
                          <a:spcPct val="100000"/>
                        </a:lnSpc>
                        <a:spcBef>
                          <a:spcPts val="0"/>
                        </a:spcBef>
                        <a:spcAft>
                          <a:spcPts val="0"/>
                        </a:spcAft>
                        <a:buClrTx/>
                        <a:buSzTx/>
                        <a:buFontTx/>
                        <a:buNone/>
                      </a:pPr>
                      <a:r>
                        <a:rPr lang="es-DO" sz="1200" dirty="0">
                          <a:latin typeface="Montserrat Light"/>
                        </a:rPr>
                        <a:t>$0.00</a:t>
                      </a:r>
                      <a:endParaRPr lang="es-ES" dirty="0"/>
                    </a:p>
                  </a:txBody>
                  <a:tcPr/>
                </a:tc>
                <a:extLst>
                  <a:ext uri="{0D108BD9-81ED-4DB2-BD59-A6C34878D82A}">
                    <a16:rowId xmlns:a16="http://schemas.microsoft.com/office/drawing/2014/main" val="3382405550"/>
                  </a:ext>
                </a:extLst>
              </a:tr>
            </a:tbl>
          </a:graphicData>
        </a:graphic>
      </p:graphicFrame>
      <p:grpSp>
        <p:nvGrpSpPr>
          <p:cNvPr id="21" name="Grupo 20">
            <a:extLst>
              <a:ext uri="{FF2B5EF4-FFF2-40B4-BE49-F238E27FC236}">
                <a16:creationId xmlns:a16="http://schemas.microsoft.com/office/drawing/2014/main" id="{1A35B9AF-213D-BD89-79DE-E112C78D3950}"/>
              </a:ext>
            </a:extLst>
          </p:cNvPr>
          <p:cNvGrpSpPr/>
          <p:nvPr/>
        </p:nvGrpSpPr>
        <p:grpSpPr>
          <a:xfrm>
            <a:off x="13549" y="854305"/>
            <a:ext cx="12192000" cy="360000"/>
            <a:chOff x="4024" y="833483"/>
            <a:chExt cx="12192000" cy="360000"/>
          </a:xfrm>
        </p:grpSpPr>
        <p:sp>
          <p:nvSpPr>
            <p:cNvPr id="7" name="Rectángulo 6">
              <a:extLst>
                <a:ext uri="{FF2B5EF4-FFF2-40B4-BE49-F238E27FC236}">
                  <a16:creationId xmlns:a16="http://schemas.microsoft.com/office/drawing/2014/main" id="{484216AB-5758-BC9A-5846-A888356FD73E}"/>
                </a:ext>
              </a:extLst>
            </p:cNvPr>
            <p:cNvSpPr/>
            <p:nvPr/>
          </p:nvSpPr>
          <p:spPr>
            <a:xfrm>
              <a:off x="4024" y="833483"/>
              <a:ext cx="12192000" cy="360000"/>
            </a:xfrm>
            <a:prstGeom prst="rect">
              <a:avLst/>
            </a:prstGeom>
            <a:solidFill>
              <a:srgbClr val="249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3" name="CuadroTexto 12">
              <a:extLst>
                <a:ext uri="{FF2B5EF4-FFF2-40B4-BE49-F238E27FC236}">
                  <a16:creationId xmlns:a16="http://schemas.microsoft.com/office/drawing/2014/main" id="{1422F9BA-B8EC-0658-CF7E-D93A5217DE0C}"/>
                </a:ext>
              </a:extLst>
            </p:cNvPr>
            <p:cNvSpPr txBox="1"/>
            <p:nvPr/>
          </p:nvSpPr>
          <p:spPr>
            <a:xfrm>
              <a:off x="36693" y="847001"/>
              <a:ext cx="8651338"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2: SERVICIO JUDICIAL OPORTUNO Y EFICIENTE</a:t>
              </a:r>
            </a:p>
          </p:txBody>
        </p:sp>
        <p:pic>
          <p:nvPicPr>
            <p:cNvPr id="15" name="Slide">
              <a:extLst>
                <a:ext uri="{FF2B5EF4-FFF2-40B4-BE49-F238E27FC236}">
                  <a16:creationId xmlns:a16="http://schemas.microsoft.com/office/drawing/2014/main" id="{6C290A43-D368-9698-5728-E5DEF6810B2B}"/>
                </a:ext>
              </a:extLst>
            </p:cNvPr>
            <p:cNvPicPr>
              <a:picLocks noChangeAspect="1"/>
            </p:cNvPicPr>
            <p:nvPr/>
          </p:nvPicPr>
          <p:blipFill rotWithShape="1">
            <a:blip r:embed="rId4"/>
            <a:srcRect t="69913" r="36969" b="5636"/>
            <a:stretch/>
          </p:blipFill>
          <p:spPr>
            <a:xfrm>
              <a:off x="10757139" y="838234"/>
              <a:ext cx="1388561" cy="347321"/>
            </a:xfrm>
            <a:prstGeom prst="rect">
              <a:avLst/>
            </a:prstGeom>
          </p:spPr>
        </p:pic>
      </p:grpSp>
      <p:sp>
        <p:nvSpPr>
          <p:cNvPr id="14" name="CuadroTexto 13">
            <a:extLst>
              <a:ext uri="{FF2B5EF4-FFF2-40B4-BE49-F238E27FC236}">
                <a16:creationId xmlns:a16="http://schemas.microsoft.com/office/drawing/2014/main" id="{8F35362C-254B-A94B-B431-3AB609E1245A}"/>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9" name="Imagen 4" descr="Logotipo&#10;&#10;Descripción generada automáticamente">
            <a:extLst>
              <a:ext uri="{FF2B5EF4-FFF2-40B4-BE49-F238E27FC236}">
                <a16:creationId xmlns:a16="http://schemas.microsoft.com/office/drawing/2014/main" id="{6F72CF39-0ABB-8575-C9E8-FA51D406ACCB}"/>
              </a:ext>
            </a:extLst>
          </p:cNvPr>
          <p:cNvPicPr>
            <a:picLocks noChangeAspect="1"/>
          </p:cNvPicPr>
          <p:nvPr/>
        </p:nvPicPr>
        <p:blipFill>
          <a:blip r:embed="rId5"/>
          <a:stretch>
            <a:fillRect/>
          </a:stretch>
        </p:blipFill>
        <p:spPr>
          <a:xfrm>
            <a:off x="1266722" y="157126"/>
            <a:ext cx="2743200" cy="611618"/>
          </a:xfrm>
          <a:prstGeom prst="rect">
            <a:avLst/>
          </a:prstGeom>
        </p:spPr>
      </p:pic>
    </p:spTree>
    <p:extLst>
      <p:ext uri="{BB962C8B-B14F-4D97-AF65-F5344CB8AC3E}">
        <p14:creationId xmlns:p14="http://schemas.microsoft.com/office/powerpoint/2010/main" val="229993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2917908697"/>
              </p:ext>
            </p:extLst>
          </p:nvPr>
        </p:nvGraphicFramePr>
        <p:xfrm>
          <a:off x="46218" y="1201811"/>
          <a:ext cx="12062882" cy="3855118"/>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dirty="0">
                          <a:latin typeface="Montserrat Light"/>
                        </a:rPr>
                        <a:t>No.</a:t>
                      </a:r>
                    </a:p>
                  </a:txBody>
                  <a:tcPr/>
                </a:tc>
                <a:tc>
                  <a:txBody>
                    <a:bodyPr/>
                    <a:lstStyle/>
                    <a:p>
                      <a:pPr algn="ctr"/>
                      <a:r>
                        <a:rPr lang="es-DO" dirty="0">
                          <a:latin typeface="Montserrat Light"/>
                        </a:rPr>
                        <a:t>Nombre </a:t>
                      </a:r>
                      <a:endParaRPr lang="es-DO" dirty="0">
                        <a:latin typeface="Montserrat Light" panose="00000400000000000000" pitchFamily="2" charset="0"/>
                      </a:endParaRPr>
                    </a:p>
                  </a:txBody>
                  <a:tcPr/>
                </a:tc>
                <a:tc>
                  <a:txBody>
                    <a:bodyPr/>
                    <a:lstStyle/>
                    <a:p>
                      <a:pPr algn="ctr"/>
                      <a:r>
                        <a:rPr lang="es-DO" dirty="0">
                          <a:latin typeface="Montserrat Light"/>
                        </a:rPr>
                        <a:t>Descripción</a:t>
                      </a:r>
                    </a:p>
                  </a:txBody>
                  <a:tcPr/>
                </a:tc>
                <a:tc>
                  <a:txBody>
                    <a:bodyPr/>
                    <a:lstStyle/>
                    <a:p>
                      <a:pPr algn="ctr"/>
                      <a:r>
                        <a:rPr lang="es-DO" dirty="0">
                          <a:latin typeface="Montserrat Light"/>
                        </a:rPr>
                        <a:t>Responsable</a:t>
                      </a:r>
                    </a:p>
                  </a:txBody>
                  <a:tcPr/>
                </a:tc>
                <a:tc>
                  <a:txBody>
                    <a:bodyPr/>
                    <a:lstStyle/>
                    <a:p>
                      <a:pPr algn="ctr"/>
                      <a:r>
                        <a:rPr lang="es-DO" dirty="0">
                          <a:latin typeface="Montserrat Light"/>
                        </a:rPr>
                        <a:t>Presupuesto</a:t>
                      </a:r>
                    </a:p>
                  </a:txBody>
                  <a:tcPr/>
                </a:tc>
                <a:extLst>
                  <a:ext uri="{0D108BD9-81ED-4DB2-BD59-A6C34878D82A}">
                    <a16:rowId xmlns:a16="http://schemas.microsoft.com/office/drawing/2014/main" val="3925969102"/>
                  </a:ext>
                </a:extLst>
              </a:tr>
              <a:tr h="873978">
                <a:tc>
                  <a:txBody>
                    <a:bodyPr/>
                    <a:lstStyle/>
                    <a:p>
                      <a:pPr algn="ctr"/>
                      <a:r>
                        <a:rPr lang="es-DO" sz="1200" dirty="0">
                          <a:solidFill>
                            <a:schemeClr val="tx1"/>
                          </a:solidFill>
                          <a:latin typeface="Montserrat Light"/>
                        </a:rPr>
                        <a:t>9</a:t>
                      </a:r>
                    </a:p>
                  </a:txBody>
                  <a:tcPr anchor="ctr"/>
                </a:tc>
                <a:tc>
                  <a:txBody>
                    <a:bodyPr/>
                    <a:lstStyle/>
                    <a:p>
                      <a:pPr algn="l" rtl="0" fontAlgn="base"/>
                      <a:r>
                        <a:rPr lang="es-DO" sz="1200" kern="1200" dirty="0">
                          <a:solidFill>
                            <a:schemeClr val="tx1"/>
                          </a:solidFill>
                          <a:latin typeface="Montserrat Light"/>
                          <a:ea typeface="+mn-ea"/>
                          <a:cs typeface="+mn-cs"/>
                        </a:rPr>
                        <a:t>Transformación Cultural y Gestión del Cambio*</a:t>
                      </a:r>
                    </a:p>
                  </a:txBody>
                  <a:tcPr anchor="ctr"/>
                </a:tc>
                <a:tc>
                  <a:txBody>
                    <a:bodyPr/>
                    <a:lstStyle/>
                    <a:p>
                      <a:pPr algn="l" rtl="0" fontAlgn="base"/>
                      <a:r>
                        <a:rPr lang="es-DO" sz="900" kern="1200" dirty="0">
                          <a:solidFill>
                            <a:schemeClr val="tx1"/>
                          </a:solidFill>
                          <a:latin typeface="Montserrat Light"/>
                          <a:ea typeface="+mn-ea"/>
                          <a:cs typeface="+mn-cs"/>
                        </a:rPr>
                        <a:t>Identificar la estrategia de transformación cultural, a través del diagnóstico de la cultura y la aplicación de la metodología de gestión del cambio, para instaurar un nuevo modelo de cultura como soporte a la implementación del Plan Visión Justicia 20/24. </a:t>
                      </a:r>
                    </a:p>
                  </a:txBody>
                  <a:tcPr/>
                </a:tc>
                <a:tc>
                  <a:txBody>
                    <a:bodyPr/>
                    <a:lstStyle/>
                    <a:p>
                      <a:pPr algn="ctr"/>
                      <a:r>
                        <a:rPr lang="es-ES" sz="1200" dirty="0">
                          <a:latin typeface="Montserrat Light"/>
                        </a:rPr>
                        <a:t>Dirección de Gestión Humana </a:t>
                      </a:r>
                      <a:endParaRPr lang="es-ES" sz="1200" dirty="0">
                        <a:latin typeface="Montserrat Light" panose="00000400000000000000" pitchFamily="2" charset="0"/>
                      </a:endParaRP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s-DO" sz="1200" dirty="0">
                          <a:latin typeface="Montserrat Light"/>
                        </a:rPr>
                        <a:t>$0.00 </a:t>
                      </a:r>
                      <a:endParaRPr lang="es-DO" sz="1200" dirty="0">
                        <a:latin typeface="Montserrat Light" panose="00000400000000000000" pitchFamily="2" charset="0"/>
                      </a:endParaRPr>
                    </a:p>
                  </a:txBody>
                  <a:tcPr/>
                </a:tc>
                <a:extLst>
                  <a:ext uri="{0D108BD9-81ED-4DB2-BD59-A6C34878D82A}">
                    <a16:rowId xmlns:a16="http://schemas.microsoft.com/office/drawing/2014/main" val="3725626573"/>
                  </a:ext>
                </a:extLst>
              </a:tr>
              <a:tr h="477400">
                <a:tc>
                  <a:txBody>
                    <a:bodyPr/>
                    <a:lstStyle/>
                    <a:p>
                      <a:pPr algn="ctr"/>
                      <a:r>
                        <a:rPr lang="es-MX" sz="1200" dirty="0">
                          <a:solidFill>
                            <a:schemeClr val="tx1"/>
                          </a:solidFill>
                          <a:latin typeface="Montserrat Light"/>
                        </a:rPr>
                        <a:t>10</a:t>
                      </a:r>
                    </a:p>
                  </a:txBody>
                  <a:tcPr anchor="ctr"/>
                </a:tc>
                <a:tc>
                  <a:txBody>
                    <a:bodyPr/>
                    <a:lstStyle/>
                    <a:p>
                      <a:r>
                        <a:rPr lang="es-ES" sz="1200" dirty="0">
                          <a:latin typeface="Montserrat Light"/>
                        </a:rPr>
                        <a:t>Sistema Preventivo y Disciplinario.*</a:t>
                      </a:r>
                      <a:endParaRPr lang="es-ES" sz="1200" dirty="0">
                        <a:latin typeface="Montserrat Light" panose="00000400000000000000" pitchFamily="2" charset="0"/>
                      </a:endParaRPr>
                    </a:p>
                  </a:txBody>
                  <a:tcPr/>
                </a:tc>
                <a:tc>
                  <a:txBody>
                    <a:bodyPr/>
                    <a:lstStyle/>
                    <a:p>
                      <a:pPr algn="just"/>
                      <a:r>
                        <a:rPr lang="es-DO" sz="900" dirty="0">
                          <a:latin typeface="Montserrat Light"/>
                        </a:rPr>
                        <a:t>Fortalecimiento del sistema de integridad del Poder Judicial por medio de la actualización de la normativa disciplinaria vigente y la mejora del sistema de control. </a:t>
                      </a:r>
                      <a:endParaRPr lang="es-DO" sz="900" dirty="0">
                        <a:latin typeface="Montserrat Light" panose="00000400000000000000" pitchFamily="2" charset="0"/>
                      </a:endParaRPr>
                    </a:p>
                  </a:txBody>
                  <a:tcPr/>
                </a:tc>
                <a:tc>
                  <a:txBody>
                    <a:bodyPr/>
                    <a:lstStyle/>
                    <a:p>
                      <a:pPr algn="ctr"/>
                      <a:r>
                        <a:rPr lang="es-ES" sz="1200" dirty="0">
                          <a:latin typeface="Montserrat Light"/>
                        </a:rPr>
                        <a:t>Inspectoría General </a:t>
                      </a:r>
                      <a:endParaRPr lang="es-ES" sz="1200" dirty="0">
                        <a:latin typeface="Montserrat Light" panose="00000400000000000000" pitchFamily="2" charset="0"/>
                      </a:endParaRP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s-DO" sz="1200" dirty="0">
                          <a:latin typeface="Montserrat Light"/>
                        </a:rPr>
                        <a:t>$0.00 </a:t>
                      </a:r>
                      <a:endParaRPr lang="es-DO" sz="1200" dirty="0">
                        <a:latin typeface="Montserrat Light" panose="00000400000000000000" pitchFamily="2" charset="0"/>
                      </a:endParaRPr>
                    </a:p>
                  </a:txBody>
                  <a:tcPr/>
                </a:tc>
                <a:extLst>
                  <a:ext uri="{0D108BD9-81ED-4DB2-BD59-A6C34878D82A}">
                    <a16:rowId xmlns:a16="http://schemas.microsoft.com/office/drawing/2014/main" val="758563329"/>
                  </a:ext>
                </a:extLst>
              </a:tr>
              <a:tr h="786580">
                <a:tc>
                  <a:txBody>
                    <a:bodyPr/>
                    <a:lstStyle/>
                    <a:p>
                      <a:pPr algn="ctr"/>
                      <a:r>
                        <a:rPr lang="es-DO" sz="1200" dirty="0">
                          <a:solidFill>
                            <a:schemeClr val="tx1"/>
                          </a:solidFill>
                          <a:latin typeface="Montserrat Light"/>
                        </a:rPr>
                        <a:t>11</a:t>
                      </a:r>
                    </a:p>
                  </a:txBody>
                  <a:tcPr anchor="ctr"/>
                </a:tc>
                <a:tc>
                  <a:txBody>
                    <a:bodyPr/>
                    <a:lstStyle/>
                    <a:p>
                      <a:pPr algn="l" rtl="0" fontAlgn="base"/>
                      <a:r>
                        <a:rPr lang="es-DO" sz="1200" kern="1200" dirty="0">
                          <a:solidFill>
                            <a:schemeClr val="tx1"/>
                          </a:solidFill>
                          <a:latin typeface="Montserrat Light"/>
                          <a:ea typeface="+mn-ea"/>
                          <a:cs typeface="+mn-cs"/>
                        </a:rPr>
                        <a:t>Identidad Institucional y Comunicación Estratégica.*  </a:t>
                      </a:r>
                    </a:p>
                  </a:txBody>
                  <a:tcPr anchor="ctr"/>
                </a:tc>
                <a:tc>
                  <a:txBody>
                    <a:bodyPr/>
                    <a:lstStyle/>
                    <a:p>
                      <a:pPr algn="just" rtl="0" fontAlgn="base"/>
                      <a:r>
                        <a:rPr lang="es-DO" sz="900" kern="1200" dirty="0">
                          <a:solidFill>
                            <a:schemeClr val="tx1"/>
                          </a:solidFill>
                          <a:latin typeface="Montserrat Light"/>
                          <a:ea typeface="+mn-ea"/>
                          <a:cs typeface="+mn-cs"/>
                        </a:rPr>
                        <a:t>Desarrollo de acciones estratégicas y una efectiva coordinación interinstitucional que permitan fortalecer las relaciones del Poder Judicial con la sociedad de acuerdo con la visión y valores de la organización. </a:t>
                      </a:r>
                    </a:p>
                    <a:p>
                      <a:pPr algn="just" rtl="0" fontAlgn="base"/>
                      <a:endParaRPr lang="es-DO" sz="900" kern="1200">
                        <a:solidFill>
                          <a:schemeClr val="tx1"/>
                        </a:solidFill>
                        <a:latin typeface="Montserrat Light"/>
                        <a:ea typeface="+mn-ea"/>
                        <a:cs typeface="+mn-cs"/>
                      </a:endParaRPr>
                    </a:p>
                  </a:txBody>
                  <a:tcPr/>
                </a:tc>
                <a:tc>
                  <a:txBody>
                    <a:bodyPr/>
                    <a:lstStyle/>
                    <a:p>
                      <a:pPr algn="ctr"/>
                      <a:r>
                        <a:rPr lang="es-ES" sz="1200" dirty="0">
                          <a:latin typeface="Montserrat Light"/>
                        </a:rPr>
                        <a:t>Coordinación General de Comunicaciones y Asuntos Públicos </a:t>
                      </a:r>
                      <a:endParaRPr lang="es-ES" sz="1200" dirty="0">
                        <a:latin typeface="Montserrat Light" panose="00000400000000000000" pitchFamily="2" charset="0"/>
                      </a:endParaRP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s-DO" sz="1200" dirty="0">
                          <a:latin typeface="Montserrat Light"/>
                        </a:rPr>
                        <a:t>$4,750,000.00 </a:t>
                      </a:r>
                      <a:endParaRPr lang="es-DO" sz="1200" dirty="0">
                        <a:latin typeface="Montserrat Light" panose="00000400000000000000" pitchFamily="2" charset="0"/>
                      </a:endParaRPr>
                    </a:p>
                  </a:txBody>
                  <a:tcPr/>
                </a:tc>
                <a:extLst>
                  <a:ext uri="{0D108BD9-81ED-4DB2-BD59-A6C34878D82A}">
                    <a16:rowId xmlns:a16="http://schemas.microsoft.com/office/drawing/2014/main" val="3821422754"/>
                  </a:ext>
                </a:extLst>
              </a:tr>
              <a:tr h="886599">
                <a:tc>
                  <a:txBody>
                    <a:bodyPr/>
                    <a:lstStyle/>
                    <a:p>
                      <a:pPr lvl="0" algn="ctr">
                        <a:buNone/>
                      </a:pPr>
                      <a:r>
                        <a:rPr lang="es-DO" sz="1200" dirty="0">
                          <a:solidFill>
                            <a:schemeClr val="tx1"/>
                          </a:solidFill>
                          <a:latin typeface="Montserrat Light"/>
                        </a:rPr>
                        <a:t>12</a:t>
                      </a:r>
                    </a:p>
                  </a:txBody>
                  <a:tcPr anchor="ctr"/>
                </a:tc>
                <a:tc>
                  <a:txBody>
                    <a:bodyPr/>
                    <a:lstStyle/>
                    <a:p>
                      <a:pPr lvl="0">
                        <a:buNone/>
                      </a:pPr>
                      <a:r>
                        <a:rPr lang="es-ES" sz="1200" dirty="0">
                          <a:solidFill>
                            <a:schemeClr val="tx1"/>
                          </a:solidFill>
                          <a:latin typeface="Montserrat Light"/>
                        </a:rPr>
                        <a:t>Observatorio del Poder Judicial.*</a:t>
                      </a:r>
                      <a:endParaRPr lang="es-DO" sz="1200" dirty="0">
                        <a:solidFill>
                          <a:schemeClr val="tx1"/>
                        </a:solidFill>
                        <a:latin typeface="Montserrat Light"/>
                      </a:endParaRPr>
                    </a:p>
                  </a:txBody>
                  <a:tcPr anchor="ctr"/>
                </a:tc>
                <a:tc>
                  <a:txBody>
                    <a:bodyPr/>
                    <a:lstStyle/>
                    <a:p>
                      <a:pPr lvl="0" algn="just">
                        <a:buNone/>
                      </a:pPr>
                      <a:r>
                        <a:rPr lang="es-DO" sz="900" kern="1200" dirty="0">
                          <a:solidFill>
                            <a:schemeClr val="tx1"/>
                          </a:solidFill>
                          <a:latin typeface="Montserrat Light"/>
                          <a:ea typeface="+mn-ea"/>
                          <a:cs typeface="+mn-cs"/>
                        </a:rPr>
                        <a:t>El Observatorio Judicial es un espacio colaborativo y para generación de conocimiento sobre el sistema de justicia de la República Dominicana. Clave en el inicio de la rendición en cuenta en línea de este Poder del Estado. En él se pondrán a disposición datos estadísticos sobre el quehacer jurisdiccional y operativo del Poder Judicial, con actualización diaria y en formato de datos abiertos. Así como estudios, artículos y espacios de discusión que dinamicen esta poderosa herramienta. </a:t>
                      </a:r>
                      <a:endParaRPr lang="es-ES" sz="900" dirty="0"/>
                    </a:p>
                  </a:txBody>
                  <a:tcPr/>
                </a:tc>
                <a:tc>
                  <a:txBody>
                    <a:bodyPr/>
                    <a:lstStyle/>
                    <a:p>
                      <a:pPr lvl="0" algn="ctr">
                        <a:buNone/>
                      </a:pPr>
                      <a:r>
                        <a:rPr lang="es-ES" sz="1200" dirty="0">
                          <a:solidFill>
                            <a:schemeClr val="tx1"/>
                          </a:solidFill>
                          <a:latin typeface="Montserrat Light"/>
                        </a:rPr>
                        <a:t>Dirección de Análisis y Políticas Públicas</a:t>
                      </a:r>
                      <a:endParaRPr lang="es-DO" sz="1200" dirty="0">
                        <a:solidFill>
                          <a:schemeClr val="tx1"/>
                        </a:solidFill>
                        <a:latin typeface="Montserrat Light"/>
                      </a:endParaRPr>
                    </a:p>
                  </a:txBody>
                  <a:tcPr/>
                </a:tc>
                <a:tc>
                  <a:txBody>
                    <a:bodyPr/>
                    <a:lstStyle/>
                    <a:p>
                      <a:pPr lvl="0" algn="ctr">
                        <a:buNone/>
                      </a:pPr>
                      <a:r>
                        <a:rPr lang="es-DO" sz="1200" dirty="0">
                          <a:solidFill>
                            <a:schemeClr val="tx1"/>
                          </a:solidFill>
                          <a:latin typeface="Montserrat Light"/>
                        </a:rPr>
                        <a:t>$6,000,000.00 </a:t>
                      </a:r>
                      <a:endParaRPr lang="es-ES" dirty="0"/>
                    </a:p>
                  </a:txBody>
                  <a:tcPr/>
                </a:tc>
                <a:extLst>
                  <a:ext uri="{0D108BD9-81ED-4DB2-BD59-A6C34878D82A}">
                    <a16:rowId xmlns:a16="http://schemas.microsoft.com/office/drawing/2014/main" val="2743918192"/>
                  </a:ext>
                </a:extLst>
              </a:tr>
            </a:tbl>
          </a:graphicData>
        </a:graphic>
      </p:graphicFrame>
      <p:grpSp>
        <p:nvGrpSpPr>
          <p:cNvPr id="6" name="Grupo 5">
            <a:extLst>
              <a:ext uri="{FF2B5EF4-FFF2-40B4-BE49-F238E27FC236}">
                <a16:creationId xmlns:a16="http://schemas.microsoft.com/office/drawing/2014/main" id="{DB5F68D2-E84B-3A18-036A-15B906E9B15C}"/>
              </a:ext>
            </a:extLst>
          </p:cNvPr>
          <p:cNvGrpSpPr/>
          <p:nvPr/>
        </p:nvGrpSpPr>
        <p:grpSpPr>
          <a:xfrm>
            <a:off x="0" y="827181"/>
            <a:ext cx="12192000" cy="360000"/>
            <a:chOff x="0" y="4923718"/>
            <a:chExt cx="12192000" cy="360000"/>
          </a:xfrm>
        </p:grpSpPr>
        <p:sp>
          <p:nvSpPr>
            <p:cNvPr id="7" name="Rectángulo 6">
              <a:extLst>
                <a:ext uri="{FF2B5EF4-FFF2-40B4-BE49-F238E27FC236}">
                  <a16:creationId xmlns:a16="http://schemas.microsoft.com/office/drawing/2014/main" id="{9D836D97-E1D2-F5E7-6785-BE75E909526F}"/>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1" name="CuadroTexto 10">
              <a:extLst>
                <a:ext uri="{FF2B5EF4-FFF2-40B4-BE49-F238E27FC236}">
                  <a16:creationId xmlns:a16="http://schemas.microsoft.com/office/drawing/2014/main" id="{41E1C60A-168A-F8EC-EEDC-92C5946A30E9}"/>
                </a:ext>
              </a:extLst>
            </p:cNvPr>
            <p:cNvSpPr txBox="1"/>
            <p:nvPr/>
          </p:nvSpPr>
          <p:spPr>
            <a:xfrm>
              <a:off x="36693" y="4945164"/>
              <a:ext cx="9227570"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3: INTEGRIDAD PARA UNA JUSTICIA CONFIABLE</a:t>
              </a:r>
            </a:p>
          </p:txBody>
        </p:sp>
        <p:pic>
          <p:nvPicPr>
            <p:cNvPr id="12" name="Slide">
              <a:extLst>
                <a:ext uri="{FF2B5EF4-FFF2-40B4-BE49-F238E27FC236}">
                  <a16:creationId xmlns:a16="http://schemas.microsoft.com/office/drawing/2014/main" id="{4CDC91DF-15B6-3098-5311-EE5ECCFC6D47}"/>
                </a:ext>
              </a:extLst>
            </p:cNvPr>
            <p:cNvPicPr>
              <a:picLocks noChangeAspect="1"/>
            </p:cNvPicPr>
            <p:nvPr/>
          </p:nvPicPr>
          <p:blipFill rotWithShape="1">
            <a:blip r:embed="rId4"/>
            <a:srcRect l="11359" t="67692" r="50388" b="9120"/>
            <a:stretch/>
          </p:blipFill>
          <p:spPr>
            <a:xfrm>
              <a:off x="11015932" y="4945102"/>
              <a:ext cx="1129768" cy="329250"/>
            </a:xfrm>
            <a:prstGeom prst="rect">
              <a:avLst/>
            </a:prstGeom>
          </p:spPr>
        </p:pic>
      </p:grpSp>
      <p:sp>
        <p:nvSpPr>
          <p:cNvPr id="13" name="CuadroTexto 12">
            <a:extLst>
              <a:ext uri="{FF2B5EF4-FFF2-40B4-BE49-F238E27FC236}">
                <a16:creationId xmlns:a16="http://schemas.microsoft.com/office/drawing/2014/main" id="{210DFDD5-E36E-FFEE-5AE7-B54303157D75}"/>
              </a:ext>
            </a:extLst>
          </p:cNvPr>
          <p:cNvSpPr txBox="1"/>
          <p:nvPr/>
        </p:nvSpPr>
        <p:spPr>
          <a:xfrm>
            <a:off x="9011300" y="6550223"/>
            <a:ext cx="318070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5" name="Imagen 7" descr="Logotipo&#10;&#10;Descripción generada automáticamente">
            <a:extLst>
              <a:ext uri="{FF2B5EF4-FFF2-40B4-BE49-F238E27FC236}">
                <a16:creationId xmlns:a16="http://schemas.microsoft.com/office/drawing/2014/main" id="{AE0E8F3A-3FE6-4236-4152-D12A282FA129}"/>
              </a:ext>
            </a:extLst>
          </p:cNvPr>
          <p:cNvPicPr>
            <a:picLocks noChangeAspect="1"/>
          </p:cNvPicPr>
          <p:nvPr/>
        </p:nvPicPr>
        <p:blipFill>
          <a:blip r:embed="rId5"/>
          <a:stretch>
            <a:fillRect/>
          </a:stretch>
        </p:blipFill>
        <p:spPr>
          <a:xfrm>
            <a:off x="1299497" y="196205"/>
            <a:ext cx="2743200" cy="582621"/>
          </a:xfrm>
          <a:prstGeom prst="rect">
            <a:avLst/>
          </a:prstGeom>
        </p:spPr>
      </p:pic>
    </p:spTree>
    <p:extLst>
      <p:ext uri="{BB962C8B-B14F-4D97-AF65-F5344CB8AC3E}">
        <p14:creationId xmlns:p14="http://schemas.microsoft.com/office/powerpoint/2010/main" val="284293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262982252"/>
              </p:ext>
            </p:extLst>
          </p:nvPr>
        </p:nvGraphicFramePr>
        <p:xfrm>
          <a:off x="46218" y="1201811"/>
          <a:ext cx="12062882" cy="1554480"/>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dirty="0">
                          <a:latin typeface="Montserrat Light"/>
                        </a:rPr>
                        <a:t>No.</a:t>
                      </a:r>
                    </a:p>
                  </a:txBody>
                  <a:tcPr/>
                </a:tc>
                <a:tc>
                  <a:txBody>
                    <a:bodyPr/>
                    <a:lstStyle/>
                    <a:p>
                      <a:pPr algn="ctr"/>
                      <a:r>
                        <a:rPr lang="es-DO" dirty="0">
                          <a:latin typeface="Montserrat Light"/>
                        </a:rPr>
                        <a:t>Nombre </a:t>
                      </a:r>
                      <a:endParaRPr lang="es-DO" dirty="0">
                        <a:latin typeface="Montserrat Light" panose="00000400000000000000" pitchFamily="2" charset="0"/>
                      </a:endParaRPr>
                    </a:p>
                  </a:txBody>
                  <a:tcPr/>
                </a:tc>
                <a:tc>
                  <a:txBody>
                    <a:bodyPr/>
                    <a:lstStyle/>
                    <a:p>
                      <a:pPr algn="ctr"/>
                      <a:r>
                        <a:rPr lang="es-DO" dirty="0">
                          <a:latin typeface="Montserrat Light"/>
                        </a:rPr>
                        <a:t>Descripción</a:t>
                      </a:r>
                    </a:p>
                  </a:txBody>
                  <a:tcPr/>
                </a:tc>
                <a:tc>
                  <a:txBody>
                    <a:bodyPr/>
                    <a:lstStyle/>
                    <a:p>
                      <a:pPr algn="ctr"/>
                      <a:r>
                        <a:rPr lang="es-DO" dirty="0">
                          <a:latin typeface="Montserrat Light"/>
                        </a:rPr>
                        <a:t>Responsable</a:t>
                      </a:r>
                    </a:p>
                  </a:txBody>
                  <a:tcPr/>
                </a:tc>
                <a:tc>
                  <a:txBody>
                    <a:bodyPr/>
                    <a:lstStyle/>
                    <a:p>
                      <a:pPr algn="ctr"/>
                      <a:r>
                        <a:rPr lang="es-DO" dirty="0">
                          <a:latin typeface="Montserrat Light"/>
                        </a:rPr>
                        <a:t>Presupuesto</a:t>
                      </a:r>
                    </a:p>
                  </a:txBody>
                  <a:tcPr/>
                </a:tc>
                <a:extLst>
                  <a:ext uri="{0D108BD9-81ED-4DB2-BD59-A6C34878D82A}">
                    <a16:rowId xmlns:a16="http://schemas.microsoft.com/office/drawing/2014/main" val="3925969102"/>
                  </a:ext>
                </a:extLst>
              </a:tr>
              <a:tr h="886599">
                <a:tc>
                  <a:txBody>
                    <a:bodyPr/>
                    <a:lstStyle/>
                    <a:p>
                      <a:pPr lvl="0" algn="ctr">
                        <a:buNone/>
                      </a:pPr>
                      <a:r>
                        <a:rPr lang="es-MX" sz="1200" dirty="0">
                          <a:solidFill>
                            <a:schemeClr val="tx1"/>
                          </a:solidFill>
                          <a:latin typeface="Montserrat Light"/>
                        </a:rPr>
                        <a:t>13</a:t>
                      </a:r>
                    </a:p>
                  </a:txBody>
                  <a:tcPr anchor="ctr"/>
                </a:tc>
                <a:tc>
                  <a:txBody>
                    <a:bodyPr/>
                    <a:lstStyle/>
                    <a:p>
                      <a:pPr lvl="0">
                        <a:buNone/>
                      </a:pPr>
                      <a:r>
                        <a:rPr lang="es-DO" sz="1200" dirty="0">
                          <a:latin typeface="Montserrat Light"/>
                        </a:rPr>
                        <a:t>Sistema de gestión de recursos institucionales (ERP).*</a:t>
                      </a:r>
                      <a:endParaRPr lang="es-ES" sz="1200" dirty="0">
                        <a:latin typeface="Montserrat Light"/>
                      </a:endParaRPr>
                    </a:p>
                  </a:txBody>
                  <a:tcPr anchor="ctr"/>
                </a:tc>
                <a:tc>
                  <a:txBody>
                    <a:bodyPr/>
                    <a:lstStyle/>
                    <a:p>
                      <a:pPr lvl="0" algn="just">
                        <a:buNone/>
                      </a:pPr>
                      <a:r>
                        <a:rPr lang="es-DO" sz="900" dirty="0">
                          <a:latin typeface="Montserrat Light"/>
                        </a:rPr>
                        <a:t>P</a:t>
                      </a:r>
                      <a:r>
                        <a:rPr lang="es-DO" sz="900" kern="1200" dirty="0">
                          <a:solidFill>
                            <a:schemeClr val="tx1"/>
                          </a:solidFill>
                          <a:latin typeface="Montserrat Light"/>
                          <a:ea typeface="+mn-ea"/>
                          <a:cs typeface="+mn-cs"/>
                        </a:rPr>
                        <a:t>uesta en funcionamiento de un sistema gestión de recursos que integrará los procesos de asignación de estos desde su planificación hasta su destino final, facilitando la comunicación interna de datos compartidos. </a:t>
                      </a:r>
                      <a:endParaRPr lang="es-ES" sz="900" kern="1200" dirty="0">
                        <a:solidFill>
                          <a:schemeClr val="tx1"/>
                        </a:solidFill>
                        <a:latin typeface="Montserrat Light"/>
                        <a:ea typeface="+mn-ea"/>
                        <a:cs typeface="+mn-cs"/>
                      </a:endParaRPr>
                    </a:p>
                    <a:p>
                      <a:pPr lvl="0" algn="just">
                        <a:buNone/>
                      </a:pPr>
                      <a:endParaRPr lang="es-DO" sz="900" kern="1200" dirty="0">
                        <a:solidFill>
                          <a:schemeClr val="tx1"/>
                        </a:solidFill>
                        <a:latin typeface="Montserrat Light"/>
                        <a:ea typeface="+mn-ea"/>
                        <a:cs typeface="+mn-cs"/>
                      </a:endParaRPr>
                    </a:p>
                    <a:p>
                      <a:pPr lvl="0" algn="just">
                        <a:buNone/>
                      </a:pPr>
                      <a:r>
                        <a:rPr lang="es-DO" sz="900" kern="1200" dirty="0">
                          <a:solidFill>
                            <a:schemeClr val="tx1"/>
                          </a:solidFill>
                          <a:latin typeface="Montserrat Light"/>
                          <a:ea typeface="+mn-ea"/>
                          <a:cs typeface="+mn-cs"/>
                        </a:rPr>
                        <a:t>Esto implicará la adecuación de los procesos administrativos de gestión de los recursos del Poder Judicial a dicha solución tecnológica. </a:t>
                      </a:r>
                    </a:p>
                  </a:txBody>
                  <a:tcPr/>
                </a:tc>
                <a:tc>
                  <a:txBody>
                    <a:bodyPr/>
                    <a:lstStyle/>
                    <a:p>
                      <a:pPr lvl="0" algn="ctr">
                        <a:buNone/>
                      </a:pPr>
                      <a:r>
                        <a:rPr lang="es-DO" sz="1200" dirty="0">
                          <a:latin typeface="Montserrat Light"/>
                        </a:rPr>
                        <a:t>Dirección Financiera </a:t>
                      </a:r>
                      <a:endParaRPr lang="es-ES" dirty="0"/>
                    </a:p>
                  </a:txBody>
                  <a:tcPr/>
                </a:tc>
                <a:tc>
                  <a:txBody>
                    <a:bodyPr/>
                    <a:lstStyle/>
                    <a:p>
                      <a:pPr lvl="0" algn="ctr">
                        <a:buNone/>
                      </a:pPr>
                      <a:r>
                        <a:rPr lang="es-DO" sz="1200" dirty="0">
                          <a:latin typeface="Montserrat Light"/>
                        </a:rPr>
                        <a:t>$0.00 </a:t>
                      </a:r>
                      <a:endParaRPr lang="es-ES" dirty="0"/>
                    </a:p>
                  </a:txBody>
                  <a:tcPr/>
                </a:tc>
                <a:extLst>
                  <a:ext uri="{0D108BD9-81ED-4DB2-BD59-A6C34878D82A}">
                    <a16:rowId xmlns:a16="http://schemas.microsoft.com/office/drawing/2014/main" val="621229850"/>
                  </a:ext>
                </a:extLst>
              </a:tr>
            </a:tbl>
          </a:graphicData>
        </a:graphic>
      </p:graphicFrame>
      <p:grpSp>
        <p:nvGrpSpPr>
          <p:cNvPr id="6" name="Grupo 5">
            <a:extLst>
              <a:ext uri="{FF2B5EF4-FFF2-40B4-BE49-F238E27FC236}">
                <a16:creationId xmlns:a16="http://schemas.microsoft.com/office/drawing/2014/main" id="{DB5F68D2-E84B-3A18-036A-15B906E9B15C}"/>
              </a:ext>
            </a:extLst>
          </p:cNvPr>
          <p:cNvGrpSpPr/>
          <p:nvPr/>
        </p:nvGrpSpPr>
        <p:grpSpPr>
          <a:xfrm>
            <a:off x="0" y="827181"/>
            <a:ext cx="12192000" cy="360000"/>
            <a:chOff x="0" y="4923718"/>
            <a:chExt cx="12192000" cy="360000"/>
          </a:xfrm>
        </p:grpSpPr>
        <p:sp>
          <p:nvSpPr>
            <p:cNvPr id="7" name="Rectángulo 6">
              <a:extLst>
                <a:ext uri="{FF2B5EF4-FFF2-40B4-BE49-F238E27FC236}">
                  <a16:creationId xmlns:a16="http://schemas.microsoft.com/office/drawing/2014/main" id="{9D836D97-E1D2-F5E7-6785-BE75E909526F}"/>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1" name="CuadroTexto 10">
              <a:extLst>
                <a:ext uri="{FF2B5EF4-FFF2-40B4-BE49-F238E27FC236}">
                  <a16:creationId xmlns:a16="http://schemas.microsoft.com/office/drawing/2014/main" id="{41E1C60A-168A-F8EC-EEDC-92C5946A30E9}"/>
                </a:ext>
              </a:extLst>
            </p:cNvPr>
            <p:cNvSpPr txBox="1"/>
            <p:nvPr/>
          </p:nvSpPr>
          <p:spPr>
            <a:xfrm>
              <a:off x="36693" y="4945164"/>
              <a:ext cx="9227570" cy="338554"/>
            </a:xfrm>
            <a:prstGeom prst="rect">
              <a:avLst/>
            </a:prstGeom>
            <a:noFill/>
          </p:spPr>
          <p:txBody>
            <a:bodyPr wrap="square" rtlCol="0">
              <a:spAutoFit/>
            </a:bodyPr>
            <a:lstStyle/>
            <a:p>
              <a:r>
                <a:rPr lang="es-DO" sz="1600" b="1">
                  <a:solidFill>
                    <a:schemeClr val="bg1"/>
                  </a:solidFill>
                  <a:latin typeface="Montserrat Black" panose="00000A00000000000000" pitchFamily="2" charset="0"/>
                </a:rPr>
                <a:t>EJE 3: INTEGRIDAD PARA UNA JUSTICIA CONFIABLE</a:t>
              </a:r>
            </a:p>
          </p:txBody>
        </p:sp>
        <p:pic>
          <p:nvPicPr>
            <p:cNvPr id="12" name="Slide">
              <a:extLst>
                <a:ext uri="{FF2B5EF4-FFF2-40B4-BE49-F238E27FC236}">
                  <a16:creationId xmlns:a16="http://schemas.microsoft.com/office/drawing/2014/main" id="{4CDC91DF-15B6-3098-5311-EE5ECCFC6D47}"/>
                </a:ext>
              </a:extLst>
            </p:cNvPr>
            <p:cNvPicPr>
              <a:picLocks noChangeAspect="1"/>
            </p:cNvPicPr>
            <p:nvPr/>
          </p:nvPicPr>
          <p:blipFill rotWithShape="1">
            <a:blip r:embed="rId4"/>
            <a:srcRect l="11359" t="67692" r="50388" b="9120"/>
            <a:stretch/>
          </p:blipFill>
          <p:spPr>
            <a:xfrm>
              <a:off x="11015932" y="4945102"/>
              <a:ext cx="1129768" cy="329250"/>
            </a:xfrm>
            <a:prstGeom prst="rect">
              <a:avLst/>
            </a:prstGeom>
          </p:spPr>
        </p:pic>
      </p:grpSp>
      <p:sp>
        <p:nvSpPr>
          <p:cNvPr id="13" name="CuadroTexto 12">
            <a:extLst>
              <a:ext uri="{FF2B5EF4-FFF2-40B4-BE49-F238E27FC236}">
                <a16:creationId xmlns:a16="http://schemas.microsoft.com/office/drawing/2014/main" id="{210DFDD5-E36E-FFEE-5AE7-B54303157D75}"/>
              </a:ext>
            </a:extLst>
          </p:cNvPr>
          <p:cNvSpPr txBox="1"/>
          <p:nvPr/>
        </p:nvSpPr>
        <p:spPr>
          <a:xfrm>
            <a:off x="9011300" y="6550223"/>
            <a:ext cx="318070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5" name="Imagen 7" descr="Logotipo&#10;&#10;Descripción generada automáticamente">
            <a:extLst>
              <a:ext uri="{FF2B5EF4-FFF2-40B4-BE49-F238E27FC236}">
                <a16:creationId xmlns:a16="http://schemas.microsoft.com/office/drawing/2014/main" id="{AE0E8F3A-3FE6-4236-4152-D12A282FA129}"/>
              </a:ext>
            </a:extLst>
          </p:cNvPr>
          <p:cNvPicPr>
            <a:picLocks noChangeAspect="1"/>
          </p:cNvPicPr>
          <p:nvPr/>
        </p:nvPicPr>
        <p:blipFill>
          <a:blip r:embed="rId5"/>
          <a:stretch>
            <a:fillRect/>
          </a:stretch>
        </p:blipFill>
        <p:spPr>
          <a:xfrm>
            <a:off x="1299497" y="196205"/>
            <a:ext cx="2743200" cy="582621"/>
          </a:xfrm>
          <a:prstGeom prst="rect">
            <a:avLst/>
          </a:prstGeom>
        </p:spPr>
      </p:pic>
    </p:spTree>
    <p:extLst>
      <p:ext uri="{BB962C8B-B14F-4D97-AF65-F5344CB8AC3E}">
        <p14:creationId xmlns:p14="http://schemas.microsoft.com/office/powerpoint/2010/main" val="19900713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7045315FBA9F44D8D70733E3990EA95" ma:contentTypeVersion="17" ma:contentTypeDescription="Crear nuevo documento." ma:contentTypeScope="" ma:versionID="b6a9b0b9c168cfcdecad230060f874a3">
  <xsd:schema xmlns:xsd="http://www.w3.org/2001/XMLSchema" xmlns:xs="http://www.w3.org/2001/XMLSchema" xmlns:p="http://schemas.microsoft.com/office/2006/metadata/properties" xmlns:ns2="413b7329-655d-4d7d-a76a-bebacd67a116" xmlns:ns3="6e0e2266-76bd-4139-930a-1cefa2e3aa60" targetNamespace="http://schemas.microsoft.com/office/2006/metadata/properties" ma:root="true" ma:fieldsID="bb328c1768a7d65bed26bddd93d19748" ns2:_="" ns3:_="">
    <xsd:import namespace="413b7329-655d-4d7d-a76a-bebacd67a116"/>
    <xsd:import namespace="6e0e2266-76bd-4139-930a-1cefa2e3a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b7329-655d-4d7d-a76a-bebacd67a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6df2fa1b-c5fa-467e-b3aa-78339dce8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e2266-76bd-4139-930a-1cefa2e3aa6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982f561c-1994-4a7f-972f-9d5b7326916d}" ma:internalName="TaxCatchAll" ma:showField="CatchAllData" ma:web="6e0e2266-76bd-4139-930a-1cefa2e3a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0e2266-76bd-4139-930a-1cefa2e3aa60" xsi:nil="true"/>
    <lcf76f155ced4ddcb4097134ff3c332f xmlns="413b7329-655d-4d7d-a76a-bebacd67a1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0F5806-F181-4AF7-B217-DC1F77B07882}">
  <ds:schemaRefs>
    <ds:schemaRef ds:uri="http://schemas.microsoft.com/sharepoint/v3/contenttype/forms"/>
  </ds:schemaRefs>
</ds:datastoreItem>
</file>

<file path=customXml/itemProps2.xml><?xml version="1.0" encoding="utf-8"?>
<ds:datastoreItem xmlns:ds="http://schemas.openxmlformats.org/officeDocument/2006/customXml" ds:itemID="{DA184A27-C12E-4DBD-A20A-C105766DBC58}">
  <ds:schemaRefs>
    <ds:schemaRef ds:uri="413b7329-655d-4d7d-a76a-bebacd67a116"/>
    <ds:schemaRef ds:uri="6e0e2266-76bd-4139-930a-1cefa2e3a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E707CF-D2E9-4401-92C4-758FC5F8750E}">
  <ds:schemaRefs>
    <ds:schemaRef ds:uri="413b7329-655d-4d7d-a76a-bebacd67a116"/>
    <ds:schemaRef ds:uri="6e0e2266-76bd-4139-930a-1cefa2e3aa6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7</Slides>
  <Notes>5</Notes>
  <HiddenSlides>0</HiddenSlides>
  <ScaleCrop>false</ScaleCrop>
  <HeadingPairs>
    <vt:vector size="4" baseType="variant">
      <vt:variant>
        <vt:lpstr>Tema</vt:lpstr>
      </vt:variant>
      <vt:variant>
        <vt:i4>2</vt:i4>
      </vt:variant>
      <vt:variant>
        <vt:lpstr>Títulos de diapositiva</vt:lpstr>
      </vt:variant>
      <vt:variant>
        <vt:i4>7</vt:i4>
      </vt:variant>
    </vt:vector>
  </HeadingPairs>
  <TitlesOfParts>
    <vt:vector size="9" baseType="lpstr">
      <vt:lpstr>Tema de Office</vt:lpstr>
      <vt:lpstr>1_Tema de Office</vt:lpstr>
      <vt:lpstr>Presentación de PowerPoint</vt:lpstr>
      <vt:lpstr>En su acta Acta 16-2023, de fecha 23 de mayo de 2023, el Consejo del Poder Judicial aprobó la modificación del POA 2023 para  que esté conformado por un total de 13 proyectos para el año 2023, de los cuales, 11 son proyectos de arrastre y 2 proyectos nuevo. Asimismo, se han clasificados en temas y/o programas basados en los siguientes ejes estratégicos: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 Gabriela Gonzalez Melendez</dc:creator>
  <cp:revision>122</cp:revision>
  <dcterms:created xsi:type="dcterms:W3CDTF">2023-01-24T15:37:28Z</dcterms:created>
  <dcterms:modified xsi:type="dcterms:W3CDTF">2023-07-25T19:03:14Z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0x01010027045315FBA9F44D8D70733E3990EA95</vt:lpwstr>
  </property>
  <property fmtid="{D5CDD505-2E9C-101B-9397-08002B2CF9AE}" pid="3" name="MediaServiceImageTags">
    <vt:lpwstr/>
  </property>
</Properties>
</file>